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3"/>
  </p:notesMasterIdLst>
  <p:sldIdLst>
    <p:sldId id="264" r:id="rId5"/>
    <p:sldId id="313" r:id="rId6"/>
    <p:sldId id="314" r:id="rId7"/>
    <p:sldId id="315" r:id="rId8"/>
    <p:sldId id="316" r:id="rId9"/>
    <p:sldId id="317" r:id="rId10"/>
    <p:sldId id="318" r:id="rId11"/>
    <p:sldId id="320" r:id="rId12"/>
    <p:sldId id="321" r:id="rId13"/>
    <p:sldId id="322" r:id="rId14"/>
    <p:sldId id="323" r:id="rId15"/>
    <p:sldId id="324" r:id="rId16"/>
    <p:sldId id="325" r:id="rId17"/>
    <p:sldId id="319" r:id="rId18"/>
    <p:sldId id="326" r:id="rId19"/>
    <p:sldId id="327" r:id="rId20"/>
    <p:sldId id="328" r:id="rId21"/>
    <p:sldId id="32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19" autoAdjust="0"/>
  </p:normalViewPr>
  <p:slideViewPr>
    <p:cSldViewPr snapToGrid="0">
      <p:cViewPr varScale="1">
        <p:scale>
          <a:sx n="66" d="100"/>
          <a:sy n="66" d="100"/>
        </p:scale>
        <p:origin x="668"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DBDFE-DD3D-4291-A404-1B97A83A6EA8}" type="datetimeFigureOut">
              <a:rPr lang="en-US" smtClean="0"/>
              <a:t>4/27/2025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456DE3-4E01-4AFD-AD42-42312842ED89}" type="slidenum">
              <a:rPr lang="en-US" smtClean="0"/>
              <a:t>‹#›</a:t>
            </a:fld>
            <a:endParaRPr lang="en-US" dirty="0"/>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870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4/27/2025</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184701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4/27/2025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575881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4/27/2025</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169732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4/27/2025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50058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4/27/2025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2073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4/27/2025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7358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4/27/2025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375327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4/27/2025</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32160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4/27/2025</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99103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4/27/2025</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72090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ctangle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Rectangle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1771132" y="2091263"/>
            <a:ext cx="8649738" cy="2590800"/>
          </a:xfrm>
        </p:spPr>
        <p:txBody>
          <a:bodyPr>
            <a:normAutofit/>
          </a:bodyPr>
          <a:lstStyle/>
          <a:p>
            <a:r>
              <a:rPr lang="en-US" dirty="0"/>
              <a:t>WOMEN IN ARCHERY</a:t>
            </a:r>
            <a:endParaRPr lang="en-US" sz="6800" dirty="0"/>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1771130" y="4682062"/>
            <a:ext cx="8652788" cy="457201"/>
          </a:xfrm>
        </p:spPr>
        <p:txBody>
          <a:bodyPr>
            <a:normAutofit/>
          </a:bodyPr>
          <a:lstStyle/>
          <a:p>
            <a:pPr>
              <a:spcAft>
                <a:spcPts val="600"/>
              </a:spcAft>
            </a:pPr>
            <a:r>
              <a:rPr lang="en-US" dirty="0"/>
              <a:t>Menopause and beyond</a:t>
            </a:r>
            <a:endParaRPr lang="en-US" sz="1800" dirty="0"/>
          </a:p>
        </p:txBody>
      </p:sp>
      <p:sp>
        <p:nvSpPr>
          <p:cNvPr id="77" name="Rectangle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9" name="Straight Connector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28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C80F2-CFDA-4CD5-A739-57EC5ADA94F0}"/>
              </a:ext>
            </a:extLst>
          </p:cNvPr>
          <p:cNvSpPr>
            <a:spLocks noGrp="1"/>
          </p:cNvSpPr>
          <p:nvPr>
            <p:ph type="title"/>
          </p:nvPr>
        </p:nvSpPr>
        <p:spPr/>
        <p:txBody>
          <a:bodyPr/>
          <a:lstStyle/>
          <a:p>
            <a:r>
              <a:rPr lang="en-GB" dirty="0"/>
              <a:t>Post-mastectomy: Physical challenges:</a:t>
            </a:r>
            <a:endParaRPr lang="en-ZA" dirty="0"/>
          </a:p>
        </p:txBody>
      </p:sp>
      <p:sp>
        <p:nvSpPr>
          <p:cNvPr id="3" name="Content Placeholder 2">
            <a:extLst>
              <a:ext uri="{FF2B5EF4-FFF2-40B4-BE49-F238E27FC236}">
                <a16:creationId xmlns:a16="http://schemas.microsoft.com/office/drawing/2014/main" id="{B4EAE660-6CE8-47BD-A702-260B547B5B95}"/>
              </a:ext>
            </a:extLst>
          </p:cNvPr>
          <p:cNvSpPr>
            <a:spLocks noGrp="1"/>
          </p:cNvSpPr>
          <p:nvPr>
            <p:ph idx="1"/>
          </p:nvPr>
        </p:nvSpPr>
        <p:spPr/>
        <p:txBody>
          <a:bodyPr>
            <a:normAutofit/>
          </a:bodyPr>
          <a:lstStyle/>
          <a:p>
            <a:pPr marL="342900" indent="-342900">
              <a:buAutoNum type="arabicPeriod"/>
            </a:pPr>
            <a:r>
              <a:rPr lang="en-GB" sz="2000" b="1" dirty="0"/>
              <a:t>Physical Challenges</a:t>
            </a:r>
          </a:p>
          <a:p>
            <a:r>
              <a:rPr lang="en-GB" b="1" dirty="0"/>
              <a:t>Chest and Shoulder Tightness: </a:t>
            </a:r>
            <a:r>
              <a:rPr lang="en-GB" dirty="0"/>
              <a:t>Surgery often causes scar tissue formation and tightness across the chest, shoulder, and underarm, which limits the range of motion essential for drawing a bow.</a:t>
            </a:r>
          </a:p>
          <a:p>
            <a:r>
              <a:rPr lang="en-GB" b="1" dirty="0"/>
              <a:t>Muscle Weakness: </a:t>
            </a:r>
            <a:r>
              <a:rPr lang="en-GB" dirty="0"/>
              <a:t>Loss of muscle (especially if muscles like the pectoralis major were affected) can make it harder to stabilize the bow and control the draw weight.</a:t>
            </a:r>
          </a:p>
          <a:p>
            <a:r>
              <a:rPr lang="en-GB" b="1" dirty="0"/>
              <a:t>Pain and Sensitivity</a:t>
            </a:r>
            <a:r>
              <a:rPr lang="en-GB" dirty="0"/>
              <a:t>: The surgical area may stay sensitive for months (or even longer), and using the bowstring or drawing movement can cause discomfort or sharp pain.</a:t>
            </a:r>
          </a:p>
          <a:p>
            <a:r>
              <a:rPr lang="en-GB" b="1" dirty="0"/>
              <a:t>Lymphedema Risk</a:t>
            </a:r>
            <a:r>
              <a:rPr lang="en-GB" dirty="0"/>
              <a:t>: If lymph nodes were removed during surgery, there's a risk of swelling (lymphedema) in the arm on the affected side. The repetitive arm motion and pressure in archery could increase that risk.</a:t>
            </a:r>
            <a:endParaRPr lang="en-ZA" dirty="0"/>
          </a:p>
        </p:txBody>
      </p:sp>
    </p:spTree>
    <p:extLst>
      <p:ext uri="{BB962C8B-B14F-4D97-AF65-F5344CB8AC3E}">
        <p14:creationId xmlns:p14="http://schemas.microsoft.com/office/powerpoint/2010/main" val="1779198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3A05B-E36E-4216-AD87-B2CCAF63F9D4}"/>
              </a:ext>
            </a:extLst>
          </p:cNvPr>
          <p:cNvSpPr>
            <a:spLocks noGrp="1"/>
          </p:cNvSpPr>
          <p:nvPr>
            <p:ph type="title"/>
          </p:nvPr>
        </p:nvSpPr>
        <p:spPr/>
        <p:txBody>
          <a:bodyPr/>
          <a:lstStyle/>
          <a:p>
            <a:r>
              <a:rPr lang="en-GB" dirty="0"/>
              <a:t>Post mastectomy challenges:</a:t>
            </a:r>
            <a:endParaRPr lang="en-ZA" dirty="0"/>
          </a:p>
        </p:txBody>
      </p:sp>
      <p:sp>
        <p:nvSpPr>
          <p:cNvPr id="3" name="Content Placeholder 2">
            <a:extLst>
              <a:ext uri="{FF2B5EF4-FFF2-40B4-BE49-F238E27FC236}">
                <a16:creationId xmlns:a16="http://schemas.microsoft.com/office/drawing/2014/main" id="{B4579106-1D20-4BE6-9A06-DA48C7267AB2}"/>
              </a:ext>
            </a:extLst>
          </p:cNvPr>
          <p:cNvSpPr>
            <a:spLocks noGrp="1"/>
          </p:cNvSpPr>
          <p:nvPr>
            <p:ph idx="1"/>
          </p:nvPr>
        </p:nvSpPr>
        <p:spPr/>
        <p:txBody>
          <a:bodyPr/>
          <a:lstStyle/>
          <a:p>
            <a:pPr marL="0" indent="0">
              <a:buNone/>
            </a:pPr>
            <a:r>
              <a:rPr lang="en-GB" sz="2000" b="1" dirty="0"/>
              <a:t>2. Technical Challenges</a:t>
            </a:r>
          </a:p>
          <a:p>
            <a:r>
              <a:rPr lang="en-GB" b="1" dirty="0"/>
              <a:t>Adaptation of Equipment: </a:t>
            </a:r>
            <a:r>
              <a:rPr lang="en-GB" dirty="0"/>
              <a:t>Standard chest guards, bow grips, and stances might need adjustment. Some women need custom chest protectors or softer bow settings (lower draw weight).</a:t>
            </a:r>
          </a:p>
          <a:p>
            <a:r>
              <a:rPr lang="en-GB" b="1" dirty="0"/>
              <a:t>Dominant Arm Issues</a:t>
            </a:r>
            <a:r>
              <a:rPr lang="en-GB" dirty="0"/>
              <a:t>: If the dominant arm is on the surgery side, relearning to shoot with the non-dominant arm could be necessary — which is a huge re-training challenge.</a:t>
            </a:r>
          </a:p>
          <a:p>
            <a:r>
              <a:rPr lang="en-GB" b="1" dirty="0"/>
              <a:t>Postural Adjustments</a:t>
            </a:r>
            <a:r>
              <a:rPr lang="en-GB" dirty="0"/>
              <a:t>: Archery requires a strong and aligned posture; compensating for surgical imbalance can throw off aim and form.</a:t>
            </a:r>
            <a:endParaRPr lang="en-ZA" dirty="0"/>
          </a:p>
        </p:txBody>
      </p:sp>
    </p:spTree>
    <p:extLst>
      <p:ext uri="{BB962C8B-B14F-4D97-AF65-F5344CB8AC3E}">
        <p14:creationId xmlns:p14="http://schemas.microsoft.com/office/powerpoint/2010/main" val="4185034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DACBD-EEE7-43CF-9E7C-E1CF4ECAAB42}"/>
              </a:ext>
            </a:extLst>
          </p:cNvPr>
          <p:cNvSpPr>
            <a:spLocks noGrp="1"/>
          </p:cNvSpPr>
          <p:nvPr>
            <p:ph type="title"/>
          </p:nvPr>
        </p:nvSpPr>
        <p:spPr/>
        <p:txBody>
          <a:bodyPr/>
          <a:lstStyle/>
          <a:p>
            <a:r>
              <a:rPr lang="en-GB" dirty="0"/>
              <a:t>Post mastectomy challenges:</a:t>
            </a:r>
            <a:endParaRPr lang="en-ZA" dirty="0"/>
          </a:p>
        </p:txBody>
      </p:sp>
      <p:sp>
        <p:nvSpPr>
          <p:cNvPr id="3" name="Content Placeholder 2">
            <a:extLst>
              <a:ext uri="{FF2B5EF4-FFF2-40B4-BE49-F238E27FC236}">
                <a16:creationId xmlns:a16="http://schemas.microsoft.com/office/drawing/2014/main" id="{090F68AB-9305-4C34-BB02-9668C9B6007E}"/>
              </a:ext>
            </a:extLst>
          </p:cNvPr>
          <p:cNvSpPr>
            <a:spLocks noGrp="1"/>
          </p:cNvSpPr>
          <p:nvPr>
            <p:ph idx="1"/>
          </p:nvPr>
        </p:nvSpPr>
        <p:spPr/>
        <p:txBody>
          <a:bodyPr/>
          <a:lstStyle/>
          <a:p>
            <a:pPr marL="0" indent="0">
              <a:buNone/>
            </a:pPr>
            <a:r>
              <a:rPr lang="en-GB" sz="2000" b="1" dirty="0"/>
              <a:t>3. Emotional and Psychological Challenges</a:t>
            </a:r>
          </a:p>
          <a:p>
            <a:r>
              <a:rPr lang="en-GB" b="1" dirty="0"/>
              <a:t>Body Image and Confidence: </a:t>
            </a:r>
            <a:r>
              <a:rPr lang="en-GB" dirty="0"/>
              <a:t>Feeling self-conscious about physical changes can make it emotionally harder to step back into a public or competitive sport.</a:t>
            </a:r>
          </a:p>
          <a:p>
            <a:r>
              <a:rPr lang="en-GB" b="1" dirty="0"/>
              <a:t>Fear of Injury</a:t>
            </a:r>
            <a:r>
              <a:rPr lang="en-GB" dirty="0"/>
              <a:t>: Anxiety about causing damage to the surgery site or triggering lymphedema might make women hesitant to fully commit to drawing or shooting.</a:t>
            </a:r>
          </a:p>
          <a:p>
            <a:r>
              <a:rPr lang="en-GB" b="1" dirty="0"/>
              <a:t>Mental Fatigue: </a:t>
            </a:r>
            <a:r>
              <a:rPr lang="en-GB" dirty="0"/>
              <a:t>Post-mastectomy recovery often involves managing depression, PTSD, or anxiety — emotional loads that can impact focus and enjoyment of </a:t>
            </a:r>
            <a:r>
              <a:rPr lang="en-GB" dirty="0" err="1"/>
              <a:t>arch.ery</a:t>
            </a:r>
            <a:endParaRPr lang="en-ZA" dirty="0"/>
          </a:p>
        </p:txBody>
      </p:sp>
    </p:spTree>
    <p:extLst>
      <p:ext uri="{BB962C8B-B14F-4D97-AF65-F5344CB8AC3E}">
        <p14:creationId xmlns:p14="http://schemas.microsoft.com/office/powerpoint/2010/main" val="812021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13EB9-F549-434C-ACA7-750741153D5E}"/>
              </a:ext>
            </a:extLst>
          </p:cNvPr>
          <p:cNvSpPr>
            <a:spLocks noGrp="1"/>
          </p:cNvSpPr>
          <p:nvPr>
            <p:ph type="title"/>
          </p:nvPr>
        </p:nvSpPr>
        <p:spPr/>
        <p:txBody>
          <a:bodyPr/>
          <a:lstStyle/>
          <a:p>
            <a:r>
              <a:rPr lang="en-GB" dirty="0"/>
              <a:t>Adaptations and support:</a:t>
            </a:r>
            <a:endParaRPr lang="en-ZA" dirty="0"/>
          </a:p>
        </p:txBody>
      </p:sp>
      <p:sp>
        <p:nvSpPr>
          <p:cNvPr id="3" name="Content Placeholder 2">
            <a:extLst>
              <a:ext uri="{FF2B5EF4-FFF2-40B4-BE49-F238E27FC236}">
                <a16:creationId xmlns:a16="http://schemas.microsoft.com/office/drawing/2014/main" id="{666178C6-9393-4947-ADF9-2C3DF992F4C4}"/>
              </a:ext>
            </a:extLst>
          </p:cNvPr>
          <p:cNvSpPr>
            <a:spLocks noGrp="1"/>
          </p:cNvSpPr>
          <p:nvPr>
            <p:ph idx="1"/>
          </p:nvPr>
        </p:nvSpPr>
        <p:spPr/>
        <p:txBody>
          <a:bodyPr/>
          <a:lstStyle/>
          <a:p>
            <a:r>
              <a:rPr lang="en-GB" b="1" dirty="0"/>
              <a:t>Physical therapy</a:t>
            </a:r>
            <a:r>
              <a:rPr lang="en-GB" dirty="0"/>
              <a:t>: Specialized rehab to improve flexibility and strength in the chest, shoulders, and arms</a:t>
            </a:r>
          </a:p>
          <a:p>
            <a:r>
              <a:rPr lang="en-GB" b="1" dirty="0"/>
              <a:t>Custom archery gear</a:t>
            </a:r>
            <a:r>
              <a:rPr lang="en-GB" dirty="0"/>
              <a:t>: Lightweight bows, adjusted draw weights, customized chest guards.</a:t>
            </a:r>
          </a:p>
          <a:p>
            <a:r>
              <a:rPr lang="en-GB" b="1" dirty="0"/>
              <a:t>Technique modifications</a:t>
            </a:r>
            <a:r>
              <a:rPr lang="en-GB" dirty="0"/>
              <a:t>: Working with a coach familiar with post-mastectomy needs to tweak form safely.</a:t>
            </a:r>
          </a:p>
          <a:p>
            <a:r>
              <a:rPr lang="en-GB" b="1" dirty="0"/>
              <a:t>Emotional support</a:t>
            </a:r>
            <a:r>
              <a:rPr lang="en-GB" dirty="0"/>
              <a:t>: Joining survivor-focused sports groups or working with a mental health coach familiar with cancer recovery.</a:t>
            </a:r>
            <a:endParaRPr lang="en-ZA" dirty="0"/>
          </a:p>
        </p:txBody>
      </p:sp>
    </p:spTree>
    <p:extLst>
      <p:ext uri="{BB962C8B-B14F-4D97-AF65-F5344CB8AC3E}">
        <p14:creationId xmlns:p14="http://schemas.microsoft.com/office/powerpoint/2010/main" val="1997693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D196C-13BE-45DD-8197-42FA933169D5}"/>
              </a:ext>
            </a:extLst>
          </p:cNvPr>
          <p:cNvSpPr>
            <a:spLocks noGrp="1"/>
          </p:cNvSpPr>
          <p:nvPr>
            <p:ph type="title"/>
          </p:nvPr>
        </p:nvSpPr>
        <p:spPr/>
        <p:txBody>
          <a:bodyPr/>
          <a:lstStyle/>
          <a:p>
            <a:r>
              <a:rPr lang="en-GB" dirty="0"/>
              <a:t>Technique modification post mastectomy:</a:t>
            </a:r>
            <a:endParaRPr lang="en-ZA" dirty="0"/>
          </a:p>
        </p:txBody>
      </p:sp>
      <p:sp>
        <p:nvSpPr>
          <p:cNvPr id="3" name="Content Placeholder 2">
            <a:extLst>
              <a:ext uri="{FF2B5EF4-FFF2-40B4-BE49-F238E27FC236}">
                <a16:creationId xmlns:a16="http://schemas.microsoft.com/office/drawing/2014/main" id="{07165D59-57AB-42D6-A0A2-0E590E1E069F}"/>
              </a:ext>
            </a:extLst>
          </p:cNvPr>
          <p:cNvSpPr>
            <a:spLocks noGrp="1"/>
          </p:cNvSpPr>
          <p:nvPr>
            <p:ph idx="1"/>
          </p:nvPr>
        </p:nvSpPr>
        <p:spPr>
          <a:xfrm>
            <a:off x="702643" y="1588168"/>
            <a:ext cx="10674417" cy="4627238"/>
          </a:xfrm>
        </p:spPr>
        <p:txBody>
          <a:bodyPr>
            <a:normAutofit fontScale="40000" lnSpcReduction="20000"/>
          </a:bodyPr>
          <a:lstStyle/>
          <a:p>
            <a:pPr marL="0" indent="0">
              <a:buNone/>
            </a:pPr>
            <a:r>
              <a:rPr lang="en-GB" sz="3500" dirty="0"/>
              <a:t>Technique modifications in archery after a mastectomy mainly aim to reduce strain, protect healing tissue, and rebuild strength safely.</a:t>
            </a:r>
          </a:p>
          <a:p>
            <a:pPr marL="342900" indent="-342900">
              <a:buAutoNum type="arabicPeriod"/>
            </a:pPr>
            <a:r>
              <a:rPr lang="en-GB" sz="3000" b="1" dirty="0"/>
              <a:t>Reduce Draw Weight</a:t>
            </a:r>
            <a:r>
              <a:rPr lang="en-GB" sz="3000" dirty="0"/>
              <a:t>: Start with a lighter bow (low draw weight) than you used before surgery. Gradually build back strength over weeks or months. Some women move from compound bows (which hold weight after the draw) instead of recurves at first, because they require less sustained chest strength.</a:t>
            </a:r>
          </a:p>
          <a:p>
            <a:pPr marL="342900" indent="-342900">
              <a:buAutoNum type="arabicPeriod"/>
            </a:pPr>
            <a:r>
              <a:rPr lang="en-GB" sz="3000" b="1" dirty="0"/>
              <a:t> Adjust Draw Length</a:t>
            </a:r>
            <a:r>
              <a:rPr lang="en-GB" sz="3000" dirty="0"/>
              <a:t>: Shorten the draw length slightly to avoid overextending the chest and shoulder muscles. This helps prevent tightness or pulling on scar tissue during full draw.</a:t>
            </a:r>
          </a:p>
          <a:p>
            <a:pPr marL="342900" indent="-342900">
              <a:buAutoNum type="arabicPeriod"/>
            </a:pPr>
            <a:r>
              <a:rPr lang="en-GB" sz="3000" b="1" dirty="0"/>
              <a:t>Modified Stance and Shoulder Position</a:t>
            </a:r>
            <a:r>
              <a:rPr lang="en-GB" sz="3000" dirty="0"/>
              <a:t>: Focus on a more open stance (front foot rotated slightly outward) to reduce chest compression. Keep shoulders low and relaxed — many compensate by hiking shoulders up unconsciously, which can cause neck and shoulder strain.</a:t>
            </a:r>
          </a:p>
          <a:p>
            <a:pPr marL="342900" indent="-342900">
              <a:buAutoNum type="arabicPeriod"/>
            </a:pPr>
            <a:r>
              <a:rPr lang="en-GB" sz="3000" b="1" dirty="0"/>
              <a:t>Gentler Release Technique</a:t>
            </a:r>
            <a:r>
              <a:rPr lang="en-GB" sz="3000" dirty="0"/>
              <a:t>: using a mechanical release (common with compound bows), pick a thumb release or hinge release instead of wrist strap types that demand more arm muscle tension. If shooting traditional, practice a soft, controlled finger release — minimize sudden or jerky movements</a:t>
            </a:r>
          </a:p>
          <a:p>
            <a:pPr marL="342900" indent="-342900">
              <a:buAutoNum type="arabicPeriod"/>
            </a:pPr>
            <a:r>
              <a:rPr lang="en-GB" sz="3000" b="1" dirty="0"/>
              <a:t>Use of a Chest Guard</a:t>
            </a:r>
            <a:r>
              <a:rPr lang="en-GB" sz="3000" dirty="0"/>
              <a:t>: A soft, custom-fitted chest guard can protect the surgical site from bowstring impact and avoid uncomfortable pressure. Some even use padded sports bras under their guard for extra protection.</a:t>
            </a:r>
          </a:p>
          <a:p>
            <a:pPr marL="342900" indent="-342900">
              <a:buAutoNum type="arabicPeriod"/>
            </a:pPr>
            <a:r>
              <a:rPr lang="en-GB" sz="3000" b="1" dirty="0"/>
              <a:t>Breathing and Core Focus: </a:t>
            </a:r>
            <a:r>
              <a:rPr lang="en-GB" sz="3000" dirty="0"/>
              <a:t>Incorporate deep diaphragmatic breathing into the shot cycle to help relax chest muscles and prevent tension build-up. Engage the core muscles more during the draw to support the upper body instead of relying heavily on the chest or shoulders.</a:t>
            </a:r>
          </a:p>
          <a:p>
            <a:pPr marL="342900" indent="-342900">
              <a:buAutoNum type="arabicPeriod"/>
            </a:pPr>
            <a:r>
              <a:rPr lang="en-GB" sz="3000" b="1" dirty="0"/>
              <a:t>Shorter Practice Sessions</a:t>
            </a:r>
            <a:r>
              <a:rPr lang="en-GB" sz="3000" dirty="0"/>
              <a:t>: Practice in short bursts with lots of rest breaks to avoid fatigue and swelling in the arm (especially if at risk for lymphedema). End sessions early if you feel sharp pulling, tingling, or swelling.</a:t>
            </a:r>
            <a:endParaRPr lang="en-ZA" sz="3000" dirty="0"/>
          </a:p>
        </p:txBody>
      </p:sp>
    </p:spTree>
    <p:extLst>
      <p:ext uri="{BB962C8B-B14F-4D97-AF65-F5344CB8AC3E}">
        <p14:creationId xmlns:p14="http://schemas.microsoft.com/office/powerpoint/2010/main" val="2659004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4482B-2D13-4808-A37E-A2430E3EC2B2}"/>
              </a:ext>
            </a:extLst>
          </p:cNvPr>
          <p:cNvSpPr>
            <a:spLocks noGrp="1"/>
          </p:cNvSpPr>
          <p:nvPr>
            <p:ph type="title"/>
          </p:nvPr>
        </p:nvSpPr>
        <p:spPr/>
        <p:txBody>
          <a:bodyPr/>
          <a:lstStyle/>
          <a:p>
            <a:r>
              <a:rPr lang="en-GB" dirty="0"/>
              <a:t>Methods to release facia post mastectomy:</a:t>
            </a:r>
            <a:endParaRPr lang="en-ZA" dirty="0"/>
          </a:p>
        </p:txBody>
      </p:sp>
      <p:pic>
        <p:nvPicPr>
          <p:cNvPr id="1026" name="Picture 2">
            <a:extLst>
              <a:ext uri="{FF2B5EF4-FFF2-40B4-BE49-F238E27FC236}">
                <a16:creationId xmlns:a16="http://schemas.microsoft.com/office/drawing/2014/main" id="{1FAC1A02-0419-4923-8D1F-0780A2F27023}"/>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1524794" y="2103438"/>
            <a:ext cx="3748087" cy="374808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5">
            <a:extLst>
              <a:ext uri="{FF2B5EF4-FFF2-40B4-BE49-F238E27FC236}">
                <a16:creationId xmlns:a16="http://schemas.microsoft.com/office/drawing/2014/main" id="{F2DF230C-6785-4B8F-BA07-5EB8B44867A3}"/>
              </a:ext>
            </a:extLst>
          </p:cNvPr>
          <p:cNvSpPr>
            <a:spLocks noChangeArrowheads="1"/>
          </p:cNvSpPr>
          <p:nvPr/>
        </p:nvSpPr>
        <p:spPr bwMode="auto">
          <a:xfrm>
            <a:off x="0" y="0"/>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ZA"/>
          </a:p>
        </p:txBody>
      </p:sp>
      <p:sp>
        <p:nvSpPr>
          <p:cNvPr id="11" name="Content Placeholder 10">
            <a:extLst>
              <a:ext uri="{FF2B5EF4-FFF2-40B4-BE49-F238E27FC236}">
                <a16:creationId xmlns:a16="http://schemas.microsoft.com/office/drawing/2014/main" id="{4689470C-8383-4547-9A77-DE81383844A0}"/>
              </a:ext>
            </a:extLst>
          </p:cNvPr>
          <p:cNvSpPr>
            <a:spLocks noGrp="1"/>
          </p:cNvSpPr>
          <p:nvPr>
            <p:ph sz="half" idx="2"/>
          </p:nvPr>
        </p:nvSpPr>
        <p:spPr/>
        <p:txBody>
          <a:bodyPr/>
          <a:lstStyle/>
          <a:p>
            <a:r>
              <a:rPr lang="en-GB" b="1" dirty="0"/>
              <a:t>Key Tips:</a:t>
            </a:r>
          </a:p>
          <a:p>
            <a:pPr>
              <a:buFont typeface="Arial" panose="020B0604020202020204" pitchFamily="34" charset="0"/>
              <a:buChar char="•"/>
            </a:pPr>
            <a:r>
              <a:rPr lang="en-GB" b="1" dirty="0"/>
              <a:t>Always warm up</a:t>
            </a:r>
            <a:r>
              <a:rPr lang="en-GB" dirty="0"/>
              <a:t> the area first (light heat pad or warm shower).</a:t>
            </a:r>
          </a:p>
          <a:p>
            <a:pPr>
              <a:buFont typeface="Arial" panose="020B0604020202020204" pitchFamily="34" charset="0"/>
              <a:buChar char="•"/>
            </a:pPr>
            <a:r>
              <a:rPr lang="en-GB" b="1" dirty="0"/>
              <a:t>Never force pressure</a:t>
            </a:r>
            <a:r>
              <a:rPr lang="en-GB" dirty="0"/>
              <a:t> — fascial release should be </a:t>
            </a:r>
            <a:r>
              <a:rPr lang="en-GB" b="1" dirty="0"/>
              <a:t>mildly uncomfortable but never painful</a:t>
            </a:r>
            <a:r>
              <a:rPr lang="en-GB" dirty="0"/>
              <a:t>.</a:t>
            </a:r>
          </a:p>
          <a:p>
            <a:pPr>
              <a:buFont typeface="Arial" panose="020B0604020202020204" pitchFamily="34" charset="0"/>
              <a:buChar char="•"/>
            </a:pPr>
            <a:r>
              <a:rPr lang="en-GB" b="1" dirty="0"/>
              <a:t>Focus on breathing</a:t>
            </a:r>
            <a:r>
              <a:rPr lang="en-GB" dirty="0"/>
              <a:t> during release: deep belly breathing helps muscles and fascia soften naturally.</a:t>
            </a:r>
          </a:p>
          <a:p>
            <a:endParaRPr lang="en-ZA" dirty="0"/>
          </a:p>
        </p:txBody>
      </p:sp>
    </p:spTree>
    <p:extLst>
      <p:ext uri="{BB962C8B-B14F-4D97-AF65-F5344CB8AC3E}">
        <p14:creationId xmlns:p14="http://schemas.microsoft.com/office/powerpoint/2010/main" val="3673363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2ADE9B9-8236-4824-91BB-92969E707DA6}"/>
              </a:ext>
            </a:extLst>
          </p:cNvPr>
          <p:cNvSpPr>
            <a:spLocks noGrp="1"/>
          </p:cNvSpPr>
          <p:nvPr>
            <p:ph type="title"/>
          </p:nvPr>
        </p:nvSpPr>
        <p:spPr/>
        <p:txBody>
          <a:bodyPr/>
          <a:lstStyle/>
          <a:p>
            <a:r>
              <a:rPr lang="en-GB" dirty="0"/>
              <a:t>Menopause:</a:t>
            </a:r>
            <a:endParaRPr lang="en-ZA" dirty="0"/>
          </a:p>
        </p:txBody>
      </p:sp>
      <p:sp>
        <p:nvSpPr>
          <p:cNvPr id="6" name="Content Placeholder 5">
            <a:extLst>
              <a:ext uri="{FF2B5EF4-FFF2-40B4-BE49-F238E27FC236}">
                <a16:creationId xmlns:a16="http://schemas.microsoft.com/office/drawing/2014/main" id="{DFC8F034-D691-48A6-B178-2496433A54DB}"/>
              </a:ext>
            </a:extLst>
          </p:cNvPr>
          <p:cNvSpPr>
            <a:spLocks noGrp="1"/>
          </p:cNvSpPr>
          <p:nvPr>
            <p:ph idx="1"/>
          </p:nvPr>
        </p:nvSpPr>
        <p:spPr/>
        <p:txBody>
          <a:bodyPr/>
          <a:lstStyle/>
          <a:p>
            <a:endParaRPr lang="en-GB" sz="1400" b="1" dirty="0"/>
          </a:p>
          <a:p>
            <a:endParaRPr lang="en-GB" sz="1400" b="1" dirty="0"/>
          </a:p>
          <a:p>
            <a:endParaRPr lang="en-GB" sz="1400" b="1" dirty="0"/>
          </a:p>
          <a:p>
            <a:r>
              <a:rPr lang="en-GB" sz="1400" b="1" dirty="0"/>
              <a:t>Menopause</a:t>
            </a:r>
            <a:r>
              <a:rPr lang="en-GB" sz="1400" dirty="0"/>
              <a:t> is the natural stage in a woman’s life when her </a:t>
            </a:r>
            <a:r>
              <a:rPr lang="en-GB" sz="1400" b="1" dirty="0"/>
              <a:t>menstrual periods permanently stop</a:t>
            </a:r>
            <a:r>
              <a:rPr lang="en-GB" sz="1400" dirty="0"/>
              <a:t> because the ovaries stop releasing eggs and producing as much </a:t>
            </a:r>
            <a:r>
              <a:rPr lang="en-GB" sz="1400" dirty="0" err="1"/>
              <a:t>estrogen</a:t>
            </a:r>
            <a:r>
              <a:rPr lang="en-GB" sz="1400" dirty="0"/>
              <a:t> and progesterone (the main female hormones).</a:t>
            </a:r>
          </a:p>
          <a:p>
            <a:r>
              <a:rPr lang="en-GB" sz="1400" dirty="0"/>
              <a:t>It usually happens between ages </a:t>
            </a:r>
            <a:r>
              <a:rPr lang="en-GB" sz="1400" b="1" dirty="0"/>
              <a:t>45 and 55</a:t>
            </a:r>
            <a:r>
              <a:rPr lang="en-GB" sz="1400" dirty="0"/>
              <a:t>, though it can be earlier or later.</a:t>
            </a:r>
            <a:br>
              <a:rPr lang="en-GB" sz="1400" dirty="0"/>
            </a:br>
            <a:r>
              <a:rPr lang="en-GB" sz="1400" dirty="0"/>
              <a:t>Menopause is officially diagnosed when a woman has gone </a:t>
            </a:r>
            <a:r>
              <a:rPr lang="en-GB" sz="1400" b="1" dirty="0"/>
              <a:t>12 months without a period</a:t>
            </a:r>
            <a:r>
              <a:rPr lang="en-GB" sz="1400" dirty="0"/>
              <a:t> (and no other medical cause)</a:t>
            </a:r>
          </a:p>
          <a:p>
            <a:endParaRPr lang="en-ZA" dirty="0"/>
          </a:p>
        </p:txBody>
      </p:sp>
    </p:spTree>
    <p:extLst>
      <p:ext uri="{BB962C8B-B14F-4D97-AF65-F5344CB8AC3E}">
        <p14:creationId xmlns:p14="http://schemas.microsoft.com/office/powerpoint/2010/main" val="189542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941EB-B0CF-41AA-AE5E-C197E10D4714}"/>
              </a:ext>
            </a:extLst>
          </p:cNvPr>
          <p:cNvSpPr>
            <a:spLocks noGrp="1"/>
          </p:cNvSpPr>
          <p:nvPr>
            <p:ph type="title"/>
          </p:nvPr>
        </p:nvSpPr>
        <p:spPr/>
        <p:txBody>
          <a:bodyPr/>
          <a:lstStyle/>
          <a:p>
            <a:r>
              <a:rPr lang="en-GB" dirty="0"/>
              <a:t>Menopause and sports performance:</a:t>
            </a:r>
            <a:endParaRPr lang="en-ZA" dirty="0"/>
          </a:p>
        </p:txBody>
      </p:sp>
      <p:sp>
        <p:nvSpPr>
          <p:cNvPr id="3" name="Content Placeholder 2">
            <a:extLst>
              <a:ext uri="{FF2B5EF4-FFF2-40B4-BE49-F238E27FC236}">
                <a16:creationId xmlns:a16="http://schemas.microsoft.com/office/drawing/2014/main" id="{1815DD7F-E803-4E20-AF1E-7C3CAE7221AA}"/>
              </a:ext>
            </a:extLst>
          </p:cNvPr>
          <p:cNvSpPr>
            <a:spLocks noGrp="1"/>
          </p:cNvSpPr>
          <p:nvPr>
            <p:ph idx="1"/>
          </p:nvPr>
        </p:nvSpPr>
        <p:spPr/>
        <p:txBody>
          <a:bodyPr>
            <a:normAutofit/>
          </a:bodyPr>
          <a:lstStyle/>
          <a:p>
            <a:r>
              <a:rPr lang="en-GB" b="1" u="sng" dirty="0"/>
              <a:t>1. Loss of Muscle Mass and Strength</a:t>
            </a:r>
          </a:p>
          <a:p>
            <a:pPr>
              <a:buFont typeface="Arial" panose="020B0604020202020204" pitchFamily="34" charset="0"/>
              <a:buChar char="•"/>
            </a:pPr>
            <a:r>
              <a:rPr lang="en-GB" dirty="0"/>
              <a:t>Lower </a:t>
            </a:r>
            <a:r>
              <a:rPr lang="en-GB" dirty="0" err="1"/>
              <a:t>estrogen</a:t>
            </a:r>
            <a:r>
              <a:rPr lang="en-GB" dirty="0"/>
              <a:t> levels lead to faster </a:t>
            </a:r>
            <a:r>
              <a:rPr lang="en-GB" b="1" dirty="0"/>
              <a:t>muscle loss</a:t>
            </a:r>
            <a:r>
              <a:rPr lang="en-GB" dirty="0"/>
              <a:t> (called sarcopenia) and </a:t>
            </a:r>
            <a:r>
              <a:rPr lang="en-GB" b="1" dirty="0"/>
              <a:t>reduced muscle recovery</a:t>
            </a:r>
            <a:r>
              <a:rPr lang="en-GB" dirty="0"/>
              <a:t>.</a:t>
            </a:r>
          </a:p>
          <a:p>
            <a:pPr>
              <a:buFont typeface="Arial" panose="020B0604020202020204" pitchFamily="34" charset="0"/>
              <a:buChar char="•"/>
            </a:pPr>
            <a:r>
              <a:rPr lang="en-GB" dirty="0"/>
              <a:t>This can mean less power, lower endurance, and slower strength gains unless training is adjusted.</a:t>
            </a:r>
          </a:p>
          <a:p>
            <a:r>
              <a:rPr lang="en-GB" b="1" u="sng" dirty="0"/>
              <a:t>2. Reduced Bone Density</a:t>
            </a:r>
          </a:p>
          <a:p>
            <a:pPr>
              <a:buFont typeface="Arial" panose="020B0604020202020204" pitchFamily="34" charset="0"/>
              <a:buChar char="•"/>
            </a:pPr>
            <a:r>
              <a:rPr lang="en-GB" dirty="0"/>
              <a:t>Menopause speeds up </a:t>
            </a:r>
            <a:r>
              <a:rPr lang="en-GB" b="1" dirty="0"/>
              <a:t>bone thinning</a:t>
            </a:r>
            <a:r>
              <a:rPr lang="en-GB" dirty="0"/>
              <a:t> (osteoporosis risk), making women more prone to injuries like fractures, especially in impact sports.</a:t>
            </a:r>
          </a:p>
          <a:p>
            <a:r>
              <a:rPr lang="en-GB" b="1" u="sng" dirty="0"/>
              <a:t>3. Changes in Body Composition</a:t>
            </a:r>
          </a:p>
          <a:p>
            <a:pPr>
              <a:buFont typeface="Arial" panose="020B0604020202020204" pitchFamily="34" charset="0"/>
              <a:buChar char="•"/>
            </a:pPr>
            <a:r>
              <a:rPr lang="en-GB" dirty="0"/>
              <a:t>More </a:t>
            </a:r>
            <a:r>
              <a:rPr lang="en-GB" b="1" dirty="0"/>
              <a:t>fat mass</a:t>
            </a:r>
            <a:r>
              <a:rPr lang="en-GB" dirty="0"/>
              <a:t> tends to accumulate (especially around the waist) and </a:t>
            </a:r>
            <a:r>
              <a:rPr lang="en-GB" b="1" dirty="0"/>
              <a:t>lean muscle</a:t>
            </a:r>
            <a:r>
              <a:rPr lang="en-GB" dirty="0"/>
              <a:t> decreases.</a:t>
            </a:r>
          </a:p>
          <a:p>
            <a:pPr>
              <a:buFont typeface="Arial" panose="020B0604020202020204" pitchFamily="34" charset="0"/>
              <a:buChar char="•"/>
            </a:pPr>
            <a:r>
              <a:rPr lang="en-GB" dirty="0"/>
              <a:t>This can affect speed, agility, and stamina unless specifically addressed with strength and endurance training.</a:t>
            </a:r>
          </a:p>
          <a:p>
            <a:endParaRPr lang="en-ZA" dirty="0"/>
          </a:p>
        </p:txBody>
      </p:sp>
    </p:spTree>
    <p:extLst>
      <p:ext uri="{BB962C8B-B14F-4D97-AF65-F5344CB8AC3E}">
        <p14:creationId xmlns:p14="http://schemas.microsoft.com/office/powerpoint/2010/main" val="1342878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F487B-8E37-4EC6-8D63-40B7E7A21C54}"/>
              </a:ext>
            </a:extLst>
          </p:cNvPr>
          <p:cNvSpPr>
            <a:spLocks noGrp="1"/>
          </p:cNvSpPr>
          <p:nvPr>
            <p:ph type="title"/>
          </p:nvPr>
        </p:nvSpPr>
        <p:spPr/>
        <p:txBody>
          <a:bodyPr/>
          <a:lstStyle/>
          <a:p>
            <a:r>
              <a:rPr lang="en-GB" dirty="0"/>
              <a:t>(</a:t>
            </a:r>
            <a:r>
              <a:rPr lang="en-GB" dirty="0" err="1"/>
              <a:t>cont</a:t>
            </a:r>
            <a:r>
              <a:rPr lang="en-GB" dirty="0"/>
              <a:t>)</a:t>
            </a:r>
            <a:endParaRPr lang="en-ZA" dirty="0"/>
          </a:p>
        </p:txBody>
      </p:sp>
      <p:sp>
        <p:nvSpPr>
          <p:cNvPr id="3" name="Content Placeholder 2">
            <a:extLst>
              <a:ext uri="{FF2B5EF4-FFF2-40B4-BE49-F238E27FC236}">
                <a16:creationId xmlns:a16="http://schemas.microsoft.com/office/drawing/2014/main" id="{9ADFFFDE-4798-4E99-8D97-C363ACCD4026}"/>
              </a:ext>
            </a:extLst>
          </p:cNvPr>
          <p:cNvSpPr>
            <a:spLocks noGrp="1"/>
          </p:cNvSpPr>
          <p:nvPr>
            <p:ph idx="1"/>
          </p:nvPr>
        </p:nvSpPr>
        <p:spPr/>
        <p:txBody>
          <a:bodyPr/>
          <a:lstStyle/>
          <a:p>
            <a:pPr marL="182880" marR="0" lvl="0" indent="-182880" algn="l" defTabSz="914400" rtl="0" eaLnBrk="1" fontAlgn="auto" latinLnBrk="0" hangingPunct="1">
              <a:lnSpc>
                <a:spcPct val="110000"/>
              </a:lnSpc>
              <a:spcBef>
                <a:spcPts val="900"/>
              </a:spcBef>
              <a:spcAft>
                <a:spcPts val="0"/>
              </a:spcAft>
              <a:buClr>
                <a:prstClr val="black">
                  <a:lumMod val="85000"/>
                  <a:lumOff val="15000"/>
                </a:prstClr>
              </a:buClr>
              <a:buSzTx/>
              <a:buFont typeface="Garamond" pitchFamily="18" charset="0"/>
              <a:buChar char="◦"/>
              <a:tabLst/>
              <a:defRPr/>
            </a:pPr>
            <a:r>
              <a:rPr kumimoji="0" lang="en-GB" sz="1400" b="1" i="0" u="sng" strike="noStrike" kern="1200" cap="none" spc="0" normalizeH="0" baseline="0" noProof="0" dirty="0">
                <a:ln>
                  <a:noFill/>
                </a:ln>
                <a:solidFill>
                  <a:prstClr val="black"/>
                </a:solidFill>
                <a:effectLst/>
                <a:uLnTx/>
                <a:uFillTx/>
                <a:latin typeface="Avenir Next LT Pro" panose="02020404030301010803"/>
                <a:ea typeface="+mn-ea"/>
                <a:cs typeface="+mn-cs"/>
              </a:rPr>
              <a:t>4. Energy and Recovery Challenges</a:t>
            </a:r>
          </a:p>
          <a:p>
            <a:pPr marL="182880" marR="0" lvl="0" indent="-182880" algn="l" defTabSz="914400" rtl="0" eaLnBrk="1" fontAlgn="auto" latinLnBrk="0" hangingPunct="1">
              <a:lnSpc>
                <a:spcPct val="110000"/>
              </a:lnSpc>
              <a:spcBef>
                <a:spcPts val="900"/>
              </a:spcBef>
              <a:spcAft>
                <a:spcPts val="0"/>
              </a:spcAft>
              <a:buClr>
                <a:prstClr val="black">
                  <a:lumMod val="85000"/>
                  <a:lumOff val="15000"/>
                </a:prstClr>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venir Next LT Pro" panose="02020404030301010803"/>
                <a:ea typeface="+mn-ea"/>
                <a:cs typeface="+mn-cs"/>
              </a:rPr>
              <a:t>Lower </a:t>
            </a:r>
            <a:r>
              <a:rPr kumimoji="0" lang="en-GB" sz="1400" b="0" i="0" u="none" strike="noStrike" kern="1200" cap="none" spc="0" normalizeH="0" baseline="0" noProof="0" dirty="0" err="1">
                <a:ln>
                  <a:noFill/>
                </a:ln>
                <a:solidFill>
                  <a:prstClr val="black"/>
                </a:solidFill>
                <a:effectLst/>
                <a:uLnTx/>
                <a:uFillTx/>
                <a:latin typeface="Avenir Next LT Pro" panose="02020404030301010803"/>
                <a:ea typeface="+mn-ea"/>
                <a:cs typeface="+mn-cs"/>
              </a:rPr>
              <a:t>estrogen</a:t>
            </a:r>
            <a:r>
              <a:rPr kumimoji="0" lang="en-GB" sz="1400" b="0" i="0" u="none" strike="noStrike" kern="1200" cap="none" spc="0" normalizeH="0" baseline="0" noProof="0" dirty="0">
                <a:ln>
                  <a:noFill/>
                </a:ln>
                <a:solidFill>
                  <a:prstClr val="black"/>
                </a:solidFill>
                <a:effectLst/>
                <a:uLnTx/>
                <a:uFillTx/>
                <a:latin typeface="Avenir Next LT Pro" panose="02020404030301010803"/>
                <a:ea typeface="+mn-ea"/>
                <a:cs typeface="+mn-cs"/>
              </a:rPr>
              <a:t> can </a:t>
            </a:r>
            <a:r>
              <a:rPr kumimoji="0" lang="en-GB" sz="1400" i="0" u="none" strike="noStrike" kern="1200" cap="none" spc="0" normalizeH="0" baseline="0" noProof="0" dirty="0">
                <a:ln>
                  <a:noFill/>
                </a:ln>
                <a:solidFill>
                  <a:prstClr val="black"/>
                </a:solidFill>
                <a:effectLst/>
                <a:uLnTx/>
                <a:uFillTx/>
                <a:latin typeface="Avenir Next LT Pro" panose="02020404030301010803"/>
                <a:ea typeface="+mn-ea"/>
                <a:cs typeface="+mn-cs"/>
              </a:rPr>
              <a:t>make it </a:t>
            </a:r>
            <a:r>
              <a:rPr kumimoji="0" lang="en-GB" sz="1400" b="1" i="0" u="none" strike="noStrike" kern="1200" cap="none" spc="0" normalizeH="0" baseline="0" noProof="0" dirty="0">
                <a:ln>
                  <a:noFill/>
                </a:ln>
                <a:solidFill>
                  <a:prstClr val="black"/>
                </a:solidFill>
                <a:effectLst/>
                <a:uLnTx/>
                <a:uFillTx/>
                <a:latin typeface="Avenir Next LT Pro" panose="02020404030301010803"/>
                <a:ea typeface="+mn-ea"/>
                <a:cs typeface="+mn-cs"/>
              </a:rPr>
              <a:t>harder to use carbohydrates efficiently </a:t>
            </a:r>
            <a:r>
              <a:rPr kumimoji="0" lang="en-GB" sz="1400" b="0" i="0" u="none" strike="noStrike" kern="1200" cap="none" spc="0" normalizeH="0" baseline="0" noProof="0" dirty="0">
                <a:ln>
                  <a:noFill/>
                </a:ln>
                <a:solidFill>
                  <a:prstClr val="black"/>
                </a:solidFill>
                <a:effectLst/>
                <a:uLnTx/>
                <a:uFillTx/>
                <a:latin typeface="Avenir Next LT Pro" panose="02020404030301010803"/>
                <a:ea typeface="+mn-ea"/>
                <a:cs typeface="+mn-cs"/>
              </a:rPr>
              <a:t>for quick energy.</a:t>
            </a:r>
          </a:p>
          <a:p>
            <a:pPr marL="182880" marR="0" lvl="0" indent="-182880" algn="l" defTabSz="914400" rtl="0" eaLnBrk="1" fontAlgn="auto" latinLnBrk="0" hangingPunct="1">
              <a:lnSpc>
                <a:spcPct val="110000"/>
              </a:lnSpc>
              <a:spcBef>
                <a:spcPts val="900"/>
              </a:spcBef>
              <a:spcAft>
                <a:spcPts val="0"/>
              </a:spcAft>
              <a:buClr>
                <a:prstClr val="black">
                  <a:lumMod val="85000"/>
                  <a:lumOff val="15000"/>
                </a:prstClr>
              </a:buClr>
              <a:buSzTx/>
              <a:buFont typeface="Arial" panose="020B0604020202020204" pitchFamily="34" charset="0"/>
              <a:buChar char="•"/>
              <a:tabLst/>
              <a:defRPr/>
            </a:pPr>
            <a:r>
              <a:rPr kumimoji="0" lang="en-GB" sz="1400" i="0" u="none" strike="noStrike" kern="1200" cap="none" spc="0" normalizeH="0" baseline="0" noProof="0" dirty="0">
                <a:ln>
                  <a:noFill/>
                </a:ln>
                <a:solidFill>
                  <a:prstClr val="black"/>
                </a:solidFill>
                <a:effectLst/>
                <a:uLnTx/>
                <a:uFillTx/>
                <a:latin typeface="Avenir Next LT Pro" panose="02020404030301010803"/>
                <a:ea typeface="+mn-ea"/>
                <a:cs typeface="+mn-cs"/>
              </a:rPr>
              <a:t>Recovery after intense exercise </a:t>
            </a:r>
            <a:r>
              <a:rPr kumimoji="0" lang="en-GB" sz="1400" b="0" i="0" u="none" strike="noStrike" kern="1200" cap="none" spc="0" normalizeH="0" baseline="0" noProof="0" dirty="0">
                <a:ln>
                  <a:noFill/>
                </a:ln>
                <a:solidFill>
                  <a:prstClr val="black"/>
                </a:solidFill>
                <a:effectLst/>
                <a:uLnTx/>
                <a:uFillTx/>
                <a:latin typeface="Avenir Next LT Pro" panose="02020404030301010803"/>
                <a:ea typeface="+mn-ea"/>
                <a:cs typeface="+mn-cs"/>
              </a:rPr>
              <a:t>can take longer, meaning more careful planning of rest and nutrition is needed.</a:t>
            </a:r>
          </a:p>
          <a:p>
            <a:pPr marL="182880" marR="0" lvl="0" indent="-182880" algn="l" defTabSz="914400" rtl="0" eaLnBrk="1" fontAlgn="auto" latinLnBrk="0" hangingPunct="1">
              <a:lnSpc>
                <a:spcPct val="110000"/>
              </a:lnSpc>
              <a:spcBef>
                <a:spcPts val="900"/>
              </a:spcBef>
              <a:spcAft>
                <a:spcPts val="0"/>
              </a:spcAft>
              <a:buClr>
                <a:prstClr val="black">
                  <a:lumMod val="85000"/>
                  <a:lumOff val="15000"/>
                </a:prstClr>
              </a:buClr>
              <a:buSzTx/>
              <a:buFont typeface="Garamond" pitchFamily="18" charset="0"/>
              <a:buChar char="◦"/>
              <a:tabLst/>
              <a:defRPr/>
            </a:pPr>
            <a:r>
              <a:rPr kumimoji="0" lang="en-GB" sz="1400" b="1" i="0" u="sng" strike="noStrike" kern="1200" cap="none" spc="0" normalizeH="0" baseline="0" noProof="0" dirty="0">
                <a:ln>
                  <a:noFill/>
                </a:ln>
                <a:solidFill>
                  <a:prstClr val="black"/>
                </a:solidFill>
                <a:effectLst/>
                <a:uLnTx/>
                <a:uFillTx/>
                <a:latin typeface="Avenir Next LT Pro" panose="02020404030301010803"/>
                <a:ea typeface="+mn-ea"/>
                <a:cs typeface="+mn-cs"/>
              </a:rPr>
              <a:t>5. Thermal Regulation (Hot Flashes, Night Sweats)</a:t>
            </a:r>
          </a:p>
          <a:p>
            <a:pPr marL="182880" marR="0" lvl="0" indent="-182880" algn="l" defTabSz="914400" rtl="0" eaLnBrk="1" fontAlgn="auto" latinLnBrk="0" hangingPunct="1">
              <a:lnSpc>
                <a:spcPct val="110000"/>
              </a:lnSpc>
              <a:spcBef>
                <a:spcPts val="900"/>
              </a:spcBef>
              <a:spcAft>
                <a:spcPts val="0"/>
              </a:spcAft>
              <a:buClr>
                <a:prstClr val="black">
                  <a:lumMod val="85000"/>
                  <a:lumOff val="15000"/>
                </a:prstClr>
              </a:buClr>
              <a:buSzTx/>
              <a:buFont typeface="Arial" panose="020B0604020202020204" pitchFamily="34" charset="0"/>
              <a:buChar char="•"/>
              <a:tabLst/>
              <a:defRPr/>
            </a:pPr>
            <a:r>
              <a:rPr kumimoji="0" lang="en-GB" sz="1400" i="0" u="none" strike="noStrike" kern="1200" cap="none" spc="0" normalizeH="0" baseline="0" noProof="0" dirty="0">
                <a:ln>
                  <a:noFill/>
                </a:ln>
                <a:solidFill>
                  <a:prstClr val="black"/>
                </a:solidFill>
                <a:effectLst/>
                <a:uLnTx/>
                <a:uFillTx/>
                <a:latin typeface="Avenir Next LT Pro" panose="02020404030301010803"/>
                <a:ea typeface="+mn-ea"/>
                <a:cs typeface="+mn-cs"/>
              </a:rPr>
              <a:t>Temperature control gets worse: women </a:t>
            </a:r>
            <a:r>
              <a:rPr kumimoji="0" lang="en-GB" sz="1400" b="0" i="0" u="none" strike="noStrike" kern="1200" cap="none" spc="0" normalizeH="0" baseline="0" noProof="0" dirty="0">
                <a:ln>
                  <a:noFill/>
                </a:ln>
                <a:solidFill>
                  <a:prstClr val="black"/>
                </a:solidFill>
                <a:effectLst/>
                <a:uLnTx/>
                <a:uFillTx/>
                <a:latin typeface="Avenir Next LT Pro" panose="02020404030301010803"/>
                <a:ea typeface="+mn-ea"/>
                <a:cs typeface="+mn-cs"/>
              </a:rPr>
              <a:t>might </a:t>
            </a:r>
            <a:r>
              <a:rPr kumimoji="0" lang="en-GB" sz="1400" b="1" i="0" u="none" strike="noStrike" kern="1200" cap="none" spc="0" normalizeH="0" baseline="0" noProof="0" dirty="0">
                <a:ln>
                  <a:noFill/>
                </a:ln>
                <a:solidFill>
                  <a:prstClr val="black"/>
                </a:solidFill>
                <a:effectLst/>
                <a:uLnTx/>
                <a:uFillTx/>
                <a:latin typeface="Avenir Next LT Pro" panose="02020404030301010803"/>
                <a:ea typeface="+mn-ea"/>
                <a:cs typeface="+mn-cs"/>
              </a:rPr>
              <a:t>overheat faster</a:t>
            </a:r>
            <a:r>
              <a:rPr kumimoji="0" lang="en-GB" sz="1400" b="0" i="0" u="none" strike="noStrike" kern="1200" cap="none" spc="0" normalizeH="0" baseline="0" noProof="0" dirty="0">
                <a:ln>
                  <a:noFill/>
                </a:ln>
                <a:solidFill>
                  <a:prstClr val="black"/>
                </a:solidFill>
                <a:effectLst/>
                <a:uLnTx/>
                <a:uFillTx/>
                <a:latin typeface="Avenir Next LT Pro" panose="02020404030301010803"/>
                <a:ea typeface="+mn-ea"/>
                <a:cs typeface="+mn-cs"/>
              </a:rPr>
              <a:t> during exercise or feel fatigued quicker in hot environments.</a:t>
            </a:r>
          </a:p>
          <a:p>
            <a:pPr marL="182880" marR="0" lvl="0" indent="-182880" algn="l" defTabSz="914400" rtl="0" eaLnBrk="1" fontAlgn="auto" latinLnBrk="0" hangingPunct="1">
              <a:lnSpc>
                <a:spcPct val="110000"/>
              </a:lnSpc>
              <a:spcBef>
                <a:spcPts val="900"/>
              </a:spcBef>
              <a:spcAft>
                <a:spcPts val="0"/>
              </a:spcAft>
              <a:buClr>
                <a:prstClr val="black">
                  <a:lumMod val="85000"/>
                  <a:lumOff val="15000"/>
                </a:prstClr>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venir Next LT Pro" panose="02020404030301010803"/>
                <a:ea typeface="+mn-ea"/>
                <a:cs typeface="+mn-cs"/>
              </a:rPr>
              <a:t>Dehydration risk can increase too.</a:t>
            </a:r>
          </a:p>
          <a:p>
            <a:pPr marL="182880" marR="0" lvl="0" indent="-182880" algn="l" defTabSz="914400" rtl="0" eaLnBrk="1" fontAlgn="auto" latinLnBrk="0" hangingPunct="1">
              <a:lnSpc>
                <a:spcPct val="110000"/>
              </a:lnSpc>
              <a:spcBef>
                <a:spcPts val="900"/>
              </a:spcBef>
              <a:spcAft>
                <a:spcPts val="0"/>
              </a:spcAft>
              <a:buClr>
                <a:prstClr val="black">
                  <a:lumMod val="85000"/>
                  <a:lumOff val="15000"/>
                </a:prstClr>
              </a:buClr>
              <a:buSzTx/>
              <a:buFont typeface="Garamond" pitchFamily="18" charset="0"/>
              <a:buChar char="◦"/>
              <a:tabLst/>
              <a:defRPr/>
            </a:pPr>
            <a:r>
              <a:rPr kumimoji="0" lang="en-GB" sz="1400" b="1" i="0" u="sng" strike="noStrike" kern="1200" cap="none" spc="0" normalizeH="0" baseline="0" noProof="0" dirty="0">
                <a:ln>
                  <a:noFill/>
                </a:ln>
                <a:solidFill>
                  <a:prstClr val="black"/>
                </a:solidFill>
                <a:effectLst/>
                <a:uLnTx/>
                <a:uFillTx/>
                <a:latin typeface="Avenir Next LT Pro" panose="02020404030301010803"/>
                <a:ea typeface="+mn-ea"/>
                <a:cs typeface="+mn-cs"/>
              </a:rPr>
              <a:t>6. Mood and Motivation Swings</a:t>
            </a:r>
          </a:p>
          <a:p>
            <a:pPr marL="182880" marR="0" lvl="0" indent="-182880" algn="l" defTabSz="914400" rtl="0" eaLnBrk="1" fontAlgn="auto" latinLnBrk="0" hangingPunct="1">
              <a:lnSpc>
                <a:spcPct val="110000"/>
              </a:lnSpc>
              <a:spcBef>
                <a:spcPts val="900"/>
              </a:spcBef>
              <a:spcAft>
                <a:spcPts val="0"/>
              </a:spcAft>
              <a:buClr>
                <a:prstClr val="black">
                  <a:lumMod val="85000"/>
                  <a:lumOff val="15000"/>
                </a:prstClr>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venir Next LT Pro" panose="02020404030301010803"/>
                <a:ea typeface="+mn-ea"/>
                <a:cs typeface="+mn-cs"/>
              </a:rPr>
              <a:t>Hormonal shifts can cause </a:t>
            </a:r>
            <a:r>
              <a:rPr kumimoji="0" lang="en-GB" sz="1400" b="1" i="0" u="none" strike="noStrike" kern="1200" cap="none" spc="0" normalizeH="0" baseline="0" noProof="0" dirty="0">
                <a:ln>
                  <a:noFill/>
                </a:ln>
                <a:solidFill>
                  <a:prstClr val="black"/>
                </a:solidFill>
                <a:effectLst/>
                <a:uLnTx/>
                <a:uFillTx/>
                <a:latin typeface="Avenir Next LT Pro" panose="02020404030301010803"/>
                <a:ea typeface="+mn-ea"/>
                <a:cs typeface="+mn-cs"/>
              </a:rPr>
              <a:t>depression, anxiety, irritability, or fatigue</a:t>
            </a:r>
            <a:r>
              <a:rPr kumimoji="0" lang="en-GB" sz="1400" b="0" i="0" u="none" strike="noStrike" kern="1200" cap="none" spc="0" normalizeH="0" baseline="0" noProof="0" dirty="0">
                <a:ln>
                  <a:noFill/>
                </a:ln>
                <a:solidFill>
                  <a:prstClr val="black"/>
                </a:solidFill>
                <a:effectLst/>
                <a:uLnTx/>
                <a:uFillTx/>
                <a:latin typeface="Avenir Next LT Pro" panose="02020404030301010803"/>
                <a:ea typeface="+mn-ea"/>
                <a:cs typeface="+mn-cs"/>
              </a:rPr>
              <a:t>, which can make sticking to training routines harder.</a:t>
            </a:r>
          </a:p>
          <a:p>
            <a:pPr marL="182880" marR="0" lvl="0" indent="-182880" algn="l" defTabSz="914400" rtl="0" eaLnBrk="1" fontAlgn="auto" latinLnBrk="0" hangingPunct="1">
              <a:lnSpc>
                <a:spcPct val="110000"/>
              </a:lnSpc>
              <a:spcBef>
                <a:spcPts val="900"/>
              </a:spcBef>
              <a:spcAft>
                <a:spcPts val="0"/>
              </a:spcAft>
              <a:buClr>
                <a:prstClr val="black">
                  <a:lumMod val="85000"/>
                  <a:lumOff val="15000"/>
                </a:prstClr>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venir Next LT Pro" panose="02020404030301010803"/>
                <a:ea typeface="+mn-ea"/>
                <a:cs typeface="+mn-cs"/>
              </a:rPr>
              <a:t>Sleep disturbances (common in menopause) can also </a:t>
            </a:r>
            <a:r>
              <a:rPr kumimoji="0" lang="en-GB" sz="1400" b="1" i="0" u="none" strike="noStrike" kern="1200" cap="none" spc="0" normalizeH="0" baseline="0" noProof="0" dirty="0">
                <a:ln>
                  <a:noFill/>
                </a:ln>
                <a:solidFill>
                  <a:prstClr val="black"/>
                </a:solidFill>
                <a:effectLst/>
                <a:uLnTx/>
                <a:uFillTx/>
                <a:latin typeface="Avenir Next LT Pro" panose="02020404030301010803"/>
                <a:ea typeface="+mn-ea"/>
                <a:cs typeface="+mn-cs"/>
              </a:rPr>
              <a:t>impact focus and energy levels</a:t>
            </a:r>
            <a:endParaRPr kumimoji="0" lang="en-GB" sz="1400" b="0" i="0" u="none" strike="noStrike" kern="1200" cap="none" spc="0" normalizeH="0" baseline="0" noProof="0" dirty="0">
              <a:ln>
                <a:noFill/>
              </a:ln>
              <a:solidFill>
                <a:prstClr val="black"/>
              </a:solidFill>
              <a:effectLst/>
              <a:uLnTx/>
              <a:uFillTx/>
              <a:latin typeface="Avenir Next LT Pro" panose="02020404030301010803"/>
              <a:ea typeface="+mn-ea"/>
              <a:cs typeface="+mn-cs"/>
            </a:endParaRPr>
          </a:p>
          <a:p>
            <a:endParaRPr lang="en-ZA" dirty="0"/>
          </a:p>
        </p:txBody>
      </p:sp>
    </p:spTree>
    <p:extLst>
      <p:ext uri="{BB962C8B-B14F-4D97-AF65-F5344CB8AC3E}">
        <p14:creationId xmlns:p14="http://schemas.microsoft.com/office/powerpoint/2010/main" val="433069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64842-DBC2-4876-B285-893427FFE2C5}"/>
              </a:ext>
            </a:extLst>
          </p:cNvPr>
          <p:cNvSpPr>
            <a:spLocks noGrp="1"/>
          </p:cNvSpPr>
          <p:nvPr>
            <p:ph type="title"/>
          </p:nvPr>
        </p:nvSpPr>
        <p:spPr>
          <a:xfrm>
            <a:off x="1520792" y="642594"/>
            <a:ext cx="9604408" cy="589440"/>
          </a:xfrm>
        </p:spPr>
        <p:txBody>
          <a:bodyPr>
            <a:normAutofit fontScale="90000"/>
          </a:bodyPr>
          <a:lstStyle/>
          <a:p>
            <a:r>
              <a:rPr lang="en-GB" dirty="0"/>
              <a:t>Maintaining a healthy weight during menopause:</a:t>
            </a:r>
            <a:endParaRPr lang="en-ZA" dirty="0"/>
          </a:p>
        </p:txBody>
      </p:sp>
      <p:graphicFrame>
        <p:nvGraphicFramePr>
          <p:cNvPr id="4" name="Content Placeholder 3">
            <a:extLst>
              <a:ext uri="{FF2B5EF4-FFF2-40B4-BE49-F238E27FC236}">
                <a16:creationId xmlns:a16="http://schemas.microsoft.com/office/drawing/2014/main" id="{A0E6AE96-5835-4C9C-808D-D3AC4B8D8D21}"/>
              </a:ext>
            </a:extLst>
          </p:cNvPr>
          <p:cNvGraphicFramePr>
            <a:graphicFrameLocks noGrp="1"/>
          </p:cNvGraphicFramePr>
          <p:nvPr>
            <p:ph idx="1"/>
            <p:extLst>
              <p:ext uri="{D42A27DB-BD31-4B8C-83A1-F6EECF244321}">
                <p14:modId xmlns:p14="http://schemas.microsoft.com/office/powerpoint/2010/main" val="960321668"/>
              </p:ext>
            </p:extLst>
          </p:nvPr>
        </p:nvGraphicFramePr>
        <p:xfrm>
          <a:off x="1636295" y="1559292"/>
          <a:ext cx="8797490" cy="4783758"/>
        </p:xfrm>
        <a:graphic>
          <a:graphicData uri="http://schemas.openxmlformats.org/drawingml/2006/table">
            <a:tbl>
              <a:tblPr/>
              <a:tblGrid>
                <a:gridCol w="4398745">
                  <a:extLst>
                    <a:ext uri="{9D8B030D-6E8A-4147-A177-3AD203B41FA5}">
                      <a16:colId xmlns:a16="http://schemas.microsoft.com/office/drawing/2014/main" val="3643222120"/>
                    </a:ext>
                  </a:extLst>
                </a:gridCol>
                <a:gridCol w="4398745">
                  <a:extLst>
                    <a:ext uri="{9D8B030D-6E8A-4147-A177-3AD203B41FA5}">
                      <a16:colId xmlns:a16="http://schemas.microsoft.com/office/drawing/2014/main" val="1399289504"/>
                    </a:ext>
                  </a:extLst>
                </a:gridCol>
              </a:tblGrid>
              <a:tr h="318006">
                <a:tc>
                  <a:txBody>
                    <a:bodyPr/>
                    <a:lstStyle/>
                    <a:p>
                      <a:endParaRPr lang="en-ZA" sz="1300" dirty="0"/>
                    </a:p>
                  </a:txBody>
                  <a:tcPr marL="64161" marR="64161" marT="32081" marB="32081" anchor="ctr">
                    <a:lnL>
                      <a:noFill/>
                    </a:lnL>
                    <a:lnR>
                      <a:noFill/>
                    </a:lnR>
                    <a:lnT>
                      <a:noFill/>
                    </a:lnT>
                    <a:lnB>
                      <a:noFill/>
                    </a:lnB>
                  </a:tcPr>
                </a:tc>
                <a:tc>
                  <a:txBody>
                    <a:bodyPr/>
                    <a:lstStyle/>
                    <a:p>
                      <a:endParaRPr lang="en-ZA" sz="1300" dirty="0"/>
                    </a:p>
                  </a:txBody>
                  <a:tcPr marL="64161" marR="64161" marT="32081" marB="32081" anchor="ctr">
                    <a:lnL>
                      <a:noFill/>
                    </a:lnL>
                    <a:lnR>
                      <a:noFill/>
                    </a:lnR>
                    <a:lnT>
                      <a:noFill/>
                    </a:lnT>
                    <a:lnB>
                      <a:noFill/>
                    </a:lnB>
                  </a:tcPr>
                </a:tc>
                <a:extLst>
                  <a:ext uri="{0D108BD9-81ED-4DB2-BD59-A6C34878D82A}">
                    <a16:rowId xmlns:a16="http://schemas.microsoft.com/office/drawing/2014/main" val="743602911"/>
                  </a:ext>
                </a:extLst>
              </a:tr>
              <a:tr h="558219">
                <a:tc>
                  <a:txBody>
                    <a:bodyPr/>
                    <a:lstStyle/>
                    <a:p>
                      <a:r>
                        <a:rPr lang="en-ZA" sz="1300"/>
                        <a:t>Strength Training</a:t>
                      </a:r>
                    </a:p>
                  </a:txBody>
                  <a:tcPr marL="64161" marR="64161" marT="32081" marB="32081" anchor="ctr">
                    <a:lnL>
                      <a:noFill/>
                    </a:lnL>
                    <a:lnR>
                      <a:noFill/>
                    </a:lnR>
                    <a:lnT>
                      <a:noFill/>
                    </a:lnT>
                    <a:lnB>
                      <a:noFill/>
                    </a:lnB>
                  </a:tcPr>
                </a:tc>
                <a:tc>
                  <a:txBody>
                    <a:bodyPr/>
                    <a:lstStyle/>
                    <a:p>
                      <a:r>
                        <a:rPr lang="en-GB" sz="1300"/>
                        <a:t>Build and maintain muscle with 2–3 sessions/week; boosts metabolism.</a:t>
                      </a:r>
                    </a:p>
                  </a:txBody>
                  <a:tcPr marL="64161" marR="64161" marT="32081" marB="32081" anchor="ctr">
                    <a:lnL>
                      <a:noFill/>
                    </a:lnL>
                    <a:lnR>
                      <a:noFill/>
                    </a:lnR>
                    <a:lnT>
                      <a:noFill/>
                    </a:lnT>
                    <a:lnB>
                      <a:noFill/>
                    </a:lnB>
                  </a:tcPr>
                </a:tc>
                <a:extLst>
                  <a:ext uri="{0D108BD9-81ED-4DB2-BD59-A6C34878D82A}">
                    <a16:rowId xmlns:a16="http://schemas.microsoft.com/office/drawing/2014/main" val="1278687574"/>
                  </a:ext>
                </a:extLst>
              </a:tr>
              <a:tr h="558219">
                <a:tc>
                  <a:txBody>
                    <a:bodyPr/>
                    <a:lstStyle/>
                    <a:p>
                      <a:r>
                        <a:rPr lang="en-ZA" sz="1300"/>
                        <a:t>Smart Nutrition</a:t>
                      </a:r>
                    </a:p>
                  </a:txBody>
                  <a:tcPr marL="64161" marR="64161" marT="32081" marB="32081" anchor="ctr">
                    <a:lnL>
                      <a:noFill/>
                    </a:lnL>
                    <a:lnR>
                      <a:noFill/>
                    </a:lnR>
                    <a:lnT>
                      <a:noFill/>
                    </a:lnT>
                    <a:lnB>
                      <a:noFill/>
                    </a:lnB>
                  </a:tcPr>
                </a:tc>
                <a:tc>
                  <a:txBody>
                    <a:bodyPr/>
                    <a:lstStyle/>
                    <a:p>
                      <a:r>
                        <a:rPr lang="en-GB" sz="1300"/>
                        <a:t>Prioritize protein, limit refined carbs, eat whole foods.</a:t>
                      </a:r>
                    </a:p>
                  </a:txBody>
                  <a:tcPr marL="64161" marR="64161" marT="32081" marB="32081" anchor="ctr">
                    <a:lnL>
                      <a:noFill/>
                    </a:lnL>
                    <a:lnR>
                      <a:noFill/>
                    </a:lnR>
                    <a:lnT>
                      <a:noFill/>
                    </a:lnT>
                    <a:lnB>
                      <a:noFill/>
                    </a:lnB>
                  </a:tcPr>
                </a:tc>
                <a:extLst>
                  <a:ext uri="{0D108BD9-81ED-4DB2-BD59-A6C34878D82A}">
                    <a16:rowId xmlns:a16="http://schemas.microsoft.com/office/drawing/2014/main" val="2493803554"/>
                  </a:ext>
                </a:extLst>
              </a:tr>
              <a:tr h="558219">
                <a:tc>
                  <a:txBody>
                    <a:bodyPr/>
                    <a:lstStyle/>
                    <a:p>
                      <a:r>
                        <a:rPr lang="en-ZA" sz="1300"/>
                        <a:t>Control Portion Sizes</a:t>
                      </a:r>
                    </a:p>
                  </a:txBody>
                  <a:tcPr marL="64161" marR="64161" marT="32081" marB="32081" anchor="ctr">
                    <a:lnL>
                      <a:noFill/>
                    </a:lnL>
                    <a:lnR>
                      <a:noFill/>
                    </a:lnR>
                    <a:lnT>
                      <a:noFill/>
                    </a:lnT>
                    <a:lnB>
                      <a:noFill/>
                    </a:lnB>
                  </a:tcPr>
                </a:tc>
                <a:tc>
                  <a:txBody>
                    <a:bodyPr/>
                    <a:lstStyle/>
                    <a:p>
                      <a:r>
                        <a:rPr lang="en-GB" sz="1300"/>
                        <a:t>Smaller portions needed due to slower metabolism.</a:t>
                      </a:r>
                    </a:p>
                  </a:txBody>
                  <a:tcPr marL="64161" marR="64161" marT="32081" marB="32081" anchor="ctr">
                    <a:lnL>
                      <a:noFill/>
                    </a:lnL>
                    <a:lnR>
                      <a:noFill/>
                    </a:lnR>
                    <a:lnT>
                      <a:noFill/>
                    </a:lnT>
                    <a:lnB>
                      <a:noFill/>
                    </a:lnB>
                  </a:tcPr>
                </a:tc>
                <a:extLst>
                  <a:ext uri="{0D108BD9-81ED-4DB2-BD59-A6C34878D82A}">
                    <a16:rowId xmlns:a16="http://schemas.microsoft.com/office/drawing/2014/main" val="4132991339"/>
                  </a:ext>
                </a:extLst>
              </a:tr>
              <a:tr h="558219">
                <a:tc>
                  <a:txBody>
                    <a:bodyPr/>
                    <a:lstStyle/>
                    <a:p>
                      <a:r>
                        <a:rPr lang="en-ZA" sz="1300"/>
                        <a:t>Daily Movement</a:t>
                      </a:r>
                    </a:p>
                  </a:txBody>
                  <a:tcPr marL="64161" marR="64161" marT="32081" marB="32081" anchor="ctr">
                    <a:lnL>
                      <a:noFill/>
                    </a:lnL>
                    <a:lnR>
                      <a:noFill/>
                    </a:lnR>
                    <a:lnT>
                      <a:noFill/>
                    </a:lnT>
                    <a:lnB>
                      <a:noFill/>
                    </a:lnB>
                  </a:tcPr>
                </a:tc>
                <a:tc>
                  <a:txBody>
                    <a:bodyPr/>
                    <a:lstStyle/>
                    <a:p>
                      <a:r>
                        <a:rPr lang="en-GB" sz="1300"/>
                        <a:t>Stay active daily beyond workouts (walking, chores, standing).</a:t>
                      </a:r>
                    </a:p>
                  </a:txBody>
                  <a:tcPr marL="64161" marR="64161" marT="32081" marB="32081" anchor="ctr">
                    <a:lnL>
                      <a:noFill/>
                    </a:lnL>
                    <a:lnR>
                      <a:noFill/>
                    </a:lnR>
                    <a:lnT>
                      <a:noFill/>
                    </a:lnT>
                    <a:lnB>
                      <a:noFill/>
                    </a:lnB>
                  </a:tcPr>
                </a:tc>
                <a:extLst>
                  <a:ext uri="{0D108BD9-81ED-4DB2-BD59-A6C34878D82A}">
                    <a16:rowId xmlns:a16="http://schemas.microsoft.com/office/drawing/2014/main" val="1783201959"/>
                  </a:ext>
                </a:extLst>
              </a:tr>
              <a:tr h="558219">
                <a:tc>
                  <a:txBody>
                    <a:bodyPr/>
                    <a:lstStyle/>
                    <a:p>
                      <a:r>
                        <a:rPr lang="en-ZA" sz="1300"/>
                        <a:t>Stress Management</a:t>
                      </a:r>
                    </a:p>
                  </a:txBody>
                  <a:tcPr marL="64161" marR="64161" marT="32081" marB="32081" anchor="ctr">
                    <a:lnL>
                      <a:noFill/>
                    </a:lnL>
                    <a:lnR>
                      <a:noFill/>
                    </a:lnR>
                    <a:lnT>
                      <a:noFill/>
                    </a:lnT>
                    <a:lnB>
                      <a:noFill/>
                    </a:lnB>
                  </a:tcPr>
                </a:tc>
                <a:tc>
                  <a:txBody>
                    <a:bodyPr/>
                    <a:lstStyle/>
                    <a:p>
                      <a:r>
                        <a:rPr lang="en-GB" sz="1300"/>
                        <a:t>Manage stress to reduce cortisol and belly fat storage.</a:t>
                      </a:r>
                    </a:p>
                  </a:txBody>
                  <a:tcPr marL="64161" marR="64161" marT="32081" marB="32081" anchor="ctr">
                    <a:lnL>
                      <a:noFill/>
                    </a:lnL>
                    <a:lnR>
                      <a:noFill/>
                    </a:lnR>
                    <a:lnT>
                      <a:noFill/>
                    </a:lnT>
                    <a:lnB>
                      <a:noFill/>
                    </a:lnB>
                  </a:tcPr>
                </a:tc>
                <a:extLst>
                  <a:ext uri="{0D108BD9-81ED-4DB2-BD59-A6C34878D82A}">
                    <a16:rowId xmlns:a16="http://schemas.microsoft.com/office/drawing/2014/main" val="1465028642"/>
                  </a:ext>
                </a:extLst>
              </a:tr>
              <a:tr h="558219">
                <a:tc>
                  <a:txBody>
                    <a:bodyPr/>
                    <a:lstStyle/>
                    <a:p>
                      <a:r>
                        <a:rPr lang="en-ZA" sz="1300"/>
                        <a:t>Prioritize Sleep</a:t>
                      </a:r>
                    </a:p>
                  </a:txBody>
                  <a:tcPr marL="64161" marR="64161" marT="32081" marB="32081" anchor="ctr">
                    <a:lnL>
                      <a:noFill/>
                    </a:lnL>
                    <a:lnR>
                      <a:noFill/>
                    </a:lnR>
                    <a:lnT>
                      <a:noFill/>
                    </a:lnT>
                    <a:lnB>
                      <a:noFill/>
                    </a:lnB>
                  </a:tcPr>
                </a:tc>
                <a:tc>
                  <a:txBody>
                    <a:bodyPr/>
                    <a:lstStyle/>
                    <a:p>
                      <a:r>
                        <a:rPr lang="en-GB" sz="1300"/>
                        <a:t>Get 7–8 hours of sleep to regulate hunger and fullness hormones.</a:t>
                      </a:r>
                    </a:p>
                  </a:txBody>
                  <a:tcPr marL="64161" marR="64161" marT="32081" marB="32081" anchor="ctr">
                    <a:lnL>
                      <a:noFill/>
                    </a:lnL>
                    <a:lnR>
                      <a:noFill/>
                    </a:lnR>
                    <a:lnT>
                      <a:noFill/>
                    </a:lnT>
                    <a:lnB>
                      <a:noFill/>
                    </a:lnB>
                  </a:tcPr>
                </a:tc>
                <a:extLst>
                  <a:ext uri="{0D108BD9-81ED-4DB2-BD59-A6C34878D82A}">
                    <a16:rowId xmlns:a16="http://schemas.microsoft.com/office/drawing/2014/main" val="2728434538"/>
                  </a:ext>
                </a:extLst>
              </a:tr>
              <a:tr h="558219">
                <a:tc>
                  <a:txBody>
                    <a:bodyPr/>
                    <a:lstStyle/>
                    <a:p>
                      <a:r>
                        <a:rPr lang="en-ZA" sz="1300"/>
                        <a:t>Hydration</a:t>
                      </a:r>
                    </a:p>
                  </a:txBody>
                  <a:tcPr marL="64161" marR="64161" marT="32081" marB="32081" anchor="ctr">
                    <a:lnL>
                      <a:noFill/>
                    </a:lnL>
                    <a:lnR>
                      <a:noFill/>
                    </a:lnR>
                    <a:lnT>
                      <a:noFill/>
                    </a:lnT>
                    <a:lnB>
                      <a:noFill/>
                    </a:lnB>
                  </a:tcPr>
                </a:tc>
                <a:tc>
                  <a:txBody>
                    <a:bodyPr/>
                    <a:lstStyle/>
                    <a:p>
                      <a:r>
                        <a:rPr lang="en-GB" sz="1300"/>
                        <a:t>Drink around 2 liters of water daily to prevent overeating.</a:t>
                      </a:r>
                    </a:p>
                  </a:txBody>
                  <a:tcPr marL="64161" marR="64161" marT="32081" marB="32081" anchor="ctr">
                    <a:lnL>
                      <a:noFill/>
                    </a:lnL>
                    <a:lnR>
                      <a:noFill/>
                    </a:lnR>
                    <a:lnT>
                      <a:noFill/>
                    </a:lnT>
                    <a:lnB>
                      <a:noFill/>
                    </a:lnB>
                  </a:tcPr>
                </a:tc>
                <a:extLst>
                  <a:ext uri="{0D108BD9-81ED-4DB2-BD59-A6C34878D82A}">
                    <a16:rowId xmlns:a16="http://schemas.microsoft.com/office/drawing/2014/main" val="541338654"/>
                  </a:ext>
                </a:extLst>
              </a:tr>
              <a:tr h="558219">
                <a:tc>
                  <a:txBody>
                    <a:bodyPr/>
                    <a:lstStyle/>
                    <a:p>
                      <a:r>
                        <a:rPr lang="en-ZA" sz="1300"/>
                        <a:t>Mindful Eating</a:t>
                      </a:r>
                    </a:p>
                  </a:txBody>
                  <a:tcPr marL="64161" marR="64161" marT="32081" marB="32081" anchor="ctr">
                    <a:lnL>
                      <a:noFill/>
                    </a:lnL>
                    <a:lnR>
                      <a:noFill/>
                    </a:lnR>
                    <a:lnT>
                      <a:noFill/>
                    </a:lnT>
                    <a:lnB>
                      <a:noFill/>
                    </a:lnB>
                  </a:tcPr>
                </a:tc>
                <a:tc>
                  <a:txBody>
                    <a:bodyPr/>
                    <a:lstStyle/>
                    <a:p>
                      <a:r>
                        <a:rPr lang="en-GB" sz="1300" dirty="0"/>
                        <a:t>Eat slowly, notice fullness, and avoid distracted eating</a:t>
                      </a:r>
                    </a:p>
                  </a:txBody>
                  <a:tcPr marL="64161" marR="64161" marT="32081" marB="32081" anchor="ctr">
                    <a:lnL>
                      <a:noFill/>
                    </a:lnL>
                    <a:lnR>
                      <a:noFill/>
                    </a:lnR>
                    <a:lnT>
                      <a:noFill/>
                    </a:lnT>
                    <a:lnB>
                      <a:noFill/>
                    </a:lnB>
                  </a:tcPr>
                </a:tc>
                <a:extLst>
                  <a:ext uri="{0D108BD9-81ED-4DB2-BD59-A6C34878D82A}">
                    <a16:rowId xmlns:a16="http://schemas.microsoft.com/office/drawing/2014/main" val="261254503"/>
                  </a:ext>
                </a:extLst>
              </a:tr>
            </a:tbl>
          </a:graphicData>
        </a:graphic>
      </p:graphicFrame>
    </p:spTree>
    <p:extLst>
      <p:ext uri="{BB962C8B-B14F-4D97-AF65-F5344CB8AC3E}">
        <p14:creationId xmlns:p14="http://schemas.microsoft.com/office/powerpoint/2010/main" val="3587834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FA28D-F5E2-41A8-92DC-69C6D43D9D22}"/>
              </a:ext>
            </a:extLst>
          </p:cNvPr>
          <p:cNvSpPr>
            <a:spLocks noGrp="1"/>
          </p:cNvSpPr>
          <p:nvPr>
            <p:ph type="title"/>
          </p:nvPr>
        </p:nvSpPr>
        <p:spPr>
          <a:xfrm>
            <a:off x="2117558" y="625642"/>
            <a:ext cx="8354730" cy="625642"/>
          </a:xfrm>
        </p:spPr>
        <p:txBody>
          <a:bodyPr>
            <a:normAutofit fontScale="90000"/>
          </a:bodyPr>
          <a:lstStyle/>
          <a:p>
            <a:r>
              <a:rPr lang="en-GB" dirty="0"/>
              <a:t>Cortisol levels in menopause:</a:t>
            </a:r>
            <a:endParaRPr lang="en-ZA" dirty="0"/>
          </a:p>
        </p:txBody>
      </p:sp>
      <p:sp>
        <p:nvSpPr>
          <p:cNvPr id="3" name="Content Placeholder 2">
            <a:extLst>
              <a:ext uri="{FF2B5EF4-FFF2-40B4-BE49-F238E27FC236}">
                <a16:creationId xmlns:a16="http://schemas.microsoft.com/office/drawing/2014/main" id="{467CB268-C41A-45EC-990F-7E408B0802F8}"/>
              </a:ext>
            </a:extLst>
          </p:cNvPr>
          <p:cNvSpPr>
            <a:spLocks noGrp="1"/>
          </p:cNvSpPr>
          <p:nvPr>
            <p:ph idx="1"/>
          </p:nvPr>
        </p:nvSpPr>
        <p:spPr>
          <a:xfrm>
            <a:off x="818147" y="1116531"/>
            <a:ext cx="10549289" cy="5351646"/>
          </a:xfrm>
        </p:spPr>
        <p:txBody>
          <a:bodyPr>
            <a:normAutofit fontScale="92500" lnSpcReduction="20000"/>
          </a:bodyPr>
          <a:lstStyle/>
          <a:p>
            <a:r>
              <a:rPr lang="en-GB" b="1" dirty="0"/>
              <a:t>Balancing cortisol during menopause</a:t>
            </a:r>
            <a:r>
              <a:rPr lang="en-GB" dirty="0"/>
              <a:t> is </a:t>
            </a:r>
            <a:r>
              <a:rPr lang="en-GB" i="1" dirty="0"/>
              <a:t>very important</a:t>
            </a:r>
            <a:r>
              <a:rPr lang="en-GB" dirty="0"/>
              <a:t> because high cortisol (the stress hormone) can worsen weight gain, sleep problems, fatigue, and even hot flashes.</a:t>
            </a:r>
          </a:p>
          <a:p>
            <a:r>
              <a:rPr lang="en-GB" b="1" u="sng" dirty="0"/>
              <a:t>1. Gentle, Consistent Exercise</a:t>
            </a:r>
          </a:p>
          <a:p>
            <a:pPr>
              <a:buFont typeface="Arial" panose="020B0604020202020204" pitchFamily="34" charset="0"/>
              <a:buChar char="•"/>
            </a:pPr>
            <a:r>
              <a:rPr lang="en-GB" b="1" dirty="0"/>
              <a:t>Moderate-intensity exercise</a:t>
            </a:r>
            <a:r>
              <a:rPr lang="en-GB" dirty="0"/>
              <a:t> like walking, swimming, yoga, </a:t>
            </a:r>
            <a:r>
              <a:rPr lang="en-GB" dirty="0" err="1"/>
              <a:t>pilates</a:t>
            </a:r>
            <a:r>
              <a:rPr lang="en-GB" dirty="0"/>
              <a:t>, light strength training helps lower cortisol.</a:t>
            </a:r>
          </a:p>
          <a:p>
            <a:pPr>
              <a:buFont typeface="Arial" panose="020B0604020202020204" pitchFamily="34" charset="0"/>
              <a:buChar char="•"/>
            </a:pPr>
            <a:r>
              <a:rPr lang="en-GB" dirty="0"/>
              <a:t>Avoid too much high-intensity or very long endurance training if already feeling stressed — it can spike cortisol more.</a:t>
            </a:r>
          </a:p>
          <a:p>
            <a:r>
              <a:rPr lang="en-GB" b="1" u="sng" dirty="0"/>
              <a:t>2. Prioritize Deep Sleep</a:t>
            </a:r>
          </a:p>
          <a:p>
            <a:pPr>
              <a:buFont typeface="Arial" panose="020B0604020202020204" pitchFamily="34" charset="0"/>
              <a:buChar char="•"/>
            </a:pPr>
            <a:r>
              <a:rPr lang="en-GB" dirty="0"/>
              <a:t>Make sleep sacred: dark, cool room, calming bedtime routine.</a:t>
            </a:r>
          </a:p>
          <a:p>
            <a:pPr>
              <a:buFont typeface="Arial" panose="020B0604020202020204" pitchFamily="34" charset="0"/>
              <a:buChar char="•"/>
            </a:pPr>
            <a:r>
              <a:rPr lang="en-GB" b="1" dirty="0"/>
              <a:t>Go to bed and wake up at the same time daily.</a:t>
            </a:r>
            <a:endParaRPr lang="en-GB" dirty="0"/>
          </a:p>
          <a:p>
            <a:pPr>
              <a:buFont typeface="Arial" panose="020B0604020202020204" pitchFamily="34" charset="0"/>
              <a:buChar char="•"/>
            </a:pPr>
            <a:r>
              <a:rPr lang="en-GB" dirty="0"/>
              <a:t>Lack of sleep dramatically raises cortisol.</a:t>
            </a:r>
          </a:p>
          <a:p>
            <a:r>
              <a:rPr lang="en-GB" b="1" u="sng" dirty="0"/>
              <a:t>3. Practice Relaxation Techniques</a:t>
            </a:r>
          </a:p>
          <a:p>
            <a:pPr>
              <a:buFont typeface="Arial" panose="020B0604020202020204" pitchFamily="34" charset="0"/>
              <a:buChar char="•"/>
            </a:pPr>
            <a:r>
              <a:rPr lang="en-GB" dirty="0"/>
              <a:t>Try </a:t>
            </a:r>
            <a:r>
              <a:rPr lang="en-GB" b="1" dirty="0"/>
              <a:t>daily deep breathing</a:t>
            </a:r>
            <a:r>
              <a:rPr lang="en-GB" dirty="0"/>
              <a:t>, </a:t>
            </a:r>
            <a:r>
              <a:rPr lang="en-GB" b="1" dirty="0"/>
              <a:t>mindfulness</a:t>
            </a:r>
            <a:r>
              <a:rPr lang="en-GB" dirty="0"/>
              <a:t>, or </a:t>
            </a:r>
            <a:r>
              <a:rPr lang="en-GB" b="1" dirty="0"/>
              <a:t>meditation</a:t>
            </a:r>
            <a:r>
              <a:rPr lang="en-GB" dirty="0"/>
              <a:t>.</a:t>
            </a:r>
          </a:p>
          <a:p>
            <a:pPr>
              <a:buFont typeface="Arial" panose="020B0604020202020204" pitchFamily="34" charset="0"/>
              <a:buChar char="•"/>
            </a:pPr>
            <a:r>
              <a:rPr lang="en-GB" dirty="0"/>
              <a:t>Even 5–10 minutes can bring cortisol levels down.</a:t>
            </a:r>
          </a:p>
          <a:p>
            <a:pPr>
              <a:buFont typeface="Arial" panose="020B0604020202020204" pitchFamily="34" charset="0"/>
              <a:buChar char="•"/>
            </a:pPr>
            <a:r>
              <a:rPr lang="en-GB" dirty="0"/>
              <a:t>Progressive muscle relaxation or calming music before bed is amazing.</a:t>
            </a:r>
          </a:p>
          <a:p>
            <a:r>
              <a:rPr lang="en-GB" b="1" u="sng" dirty="0"/>
              <a:t>4. Balanced Nutrition</a:t>
            </a:r>
          </a:p>
          <a:p>
            <a:pPr>
              <a:buFont typeface="Arial" panose="020B0604020202020204" pitchFamily="34" charset="0"/>
              <a:buChar char="•"/>
            </a:pPr>
            <a:r>
              <a:rPr lang="en-GB" dirty="0"/>
              <a:t>Eat enough calories — under-eating raises cortisol.</a:t>
            </a:r>
          </a:p>
          <a:p>
            <a:pPr>
              <a:buFont typeface="Arial" panose="020B0604020202020204" pitchFamily="34" charset="0"/>
              <a:buChar char="•"/>
            </a:pPr>
            <a:r>
              <a:rPr lang="en-GB" dirty="0"/>
              <a:t>Include complex carbs (sweet potatoes, oats, quinoa) to help calm the nervous system.</a:t>
            </a:r>
          </a:p>
          <a:p>
            <a:pPr>
              <a:buFont typeface="Arial" panose="020B0604020202020204" pitchFamily="34" charset="0"/>
              <a:buChar char="•"/>
            </a:pPr>
            <a:r>
              <a:rPr lang="en-GB" b="1" dirty="0"/>
              <a:t>Don't skip meals</a:t>
            </a:r>
            <a:r>
              <a:rPr lang="en-GB" dirty="0"/>
              <a:t>: Steady eating keeps blood sugar stable, which lowers cortisol.</a:t>
            </a:r>
          </a:p>
          <a:p>
            <a:endParaRPr lang="en-ZA" dirty="0"/>
          </a:p>
        </p:txBody>
      </p:sp>
    </p:spTree>
    <p:extLst>
      <p:ext uri="{BB962C8B-B14F-4D97-AF65-F5344CB8AC3E}">
        <p14:creationId xmlns:p14="http://schemas.microsoft.com/office/powerpoint/2010/main" val="1287774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E0608-5BA2-4D4E-87E5-AA1020E53A03}"/>
              </a:ext>
            </a:extLst>
          </p:cNvPr>
          <p:cNvSpPr>
            <a:spLocks noGrp="1"/>
          </p:cNvSpPr>
          <p:nvPr>
            <p:ph type="title"/>
          </p:nvPr>
        </p:nvSpPr>
        <p:spPr>
          <a:xfrm>
            <a:off x="1376412" y="642594"/>
            <a:ext cx="9748787" cy="695318"/>
          </a:xfrm>
        </p:spPr>
        <p:txBody>
          <a:bodyPr/>
          <a:lstStyle/>
          <a:p>
            <a:r>
              <a:rPr lang="en-GB" dirty="0"/>
              <a:t>(</a:t>
            </a:r>
            <a:r>
              <a:rPr lang="en-GB" dirty="0" err="1"/>
              <a:t>cont</a:t>
            </a:r>
            <a:r>
              <a:rPr lang="en-GB" dirty="0"/>
              <a:t>)</a:t>
            </a:r>
            <a:endParaRPr lang="en-ZA" dirty="0"/>
          </a:p>
        </p:txBody>
      </p:sp>
      <p:sp>
        <p:nvSpPr>
          <p:cNvPr id="3" name="Content Placeholder 2">
            <a:extLst>
              <a:ext uri="{FF2B5EF4-FFF2-40B4-BE49-F238E27FC236}">
                <a16:creationId xmlns:a16="http://schemas.microsoft.com/office/drawing/2014/main" id="{0E6D1CFC-6BF8-4AAA-8F59-4F39DFACD391}"/>
              </a:ext>
            </a:extLst>
          </p:cNvPr>
          <p:cNvSpPr>
            <a:spLocks noGrp="1"/>
          </p:cNvSpPr>
          <p:nvPr>
            <p:ph idx="1"/>
          </p:nvPr>
        </p:nvSpPr>
        <p:spPr>
          <a:xfrm>
            <a:off x="847024" y="1944303"/>
            <a:ext cx="11223056" cy="6169794"/>
          </a:xfrm>
        </p:spPr>
        <p:txBody>
          <a:bodyPr>
            <a:normAutofit/>
          </a:bodyPr>
          <a:lstStyle/>
          <a:p>
            <a:r>
              <a:rPr lang="en-GB" b="1" u="sng" dirty="0"/>
              <a:t>5. Caffeine Awareness</a:t>
            </a:r>
          </a:p>
          <a:p>
            <a:pPr>
              <a:buFont typeface="Arial" panose="020B0604020202020204" pitchFamily="34" charset="0"/>
              <a:buChar char="•"/>
            </a:pPr>
            <a:r>
              <a:rPr lang="en-GB" b="1" dirty="0"/>
              <a:t>Reduce caffeine intake</a:t>
            </a:r>
            <a:r>
              <a:rPr lang="en-GB" dirty="0"/>
              <a:t>, especially after noon.</a:t>
            </a:r>
          </a:p>
          <a:p>
            <a:pPr>
              <a:buFont typeface="Arial" panose="020B0604020202020204" pitchFamily="34" charset="0"/>
              <a:buChar char="•"/>
            </a:pPr>
            <a:r>
              <a:rPr lang="en-GB" dirty="0"/>
              <a:t>Too much caffeine = spikes cortisol and worsens anxiety or hot flashes.</a:t>
            </a:r>
          </a:p>
          <a:p>
            <a:r>
              <a:rPr lang="en-GB" b="1" u="sng" dirty="0"/>
              <a:t>6. Daily Sunlight and Outdoor Time</a:t>
            </a:r>
          </a:p>
          <a:p>
            <a:pPr>
              <a:buFont typeface="Arial" panose="020B0604020202020204" pitchFamily="34" charset="0"/>
              <a:buChar char="•"/>
            </a:pPr>
            <a:r>
              <a:rPr lang="en-GB" dirty="0"/>
              <a:t>Natural light exposure helps </a:t>
            </a:r>
            <a:r>
              <a:rPr lang="en-GB" b="1" dirty="0"/>
              <a:t>reset your circadian rhythm</a:t>
            </a:r>
            <a:r>
              <a:rPr lang="en-GB" dirty="0"/>
              <a:t> and regulates cortisol naturally.</a:t>
            </a:r>
          </a:p>
          <a:p>
            <a:pPr>
              <a:buFont typeface="Arial" panose="020B0604020202020204" pitchFamily="34" charset="0"/>
              <a:buChar char="•"/>
            </a:pPr>
            <a:r>
              <a:rPr lang="en-GB" dirty="0"/>
              <a:t>Even 15–20 minutes in the morning helps a lot.</a:t>
            </a:r>
          </a:p>
          <a:p>
            <a:r>
              <a:rPr lang="en-GB" b="1" u="sng" dirty="0"/>
              <a:t>7. Set Boundaries and Manage Emotional Stress</a:t>
            </a:r>
          </a:p>
          <a:p>
            <a:pPr>
              <a:buFont typeface="Arial" panose="020B0604020202020204" pitchFamily="34" charset="0"/>
              <a:buChar char="•"/>
            </a:pPr>
            <a:r>
              <a:rPr lang="en-GB" dirty="0"/>
              <a:t>Say </a:t>
            </a:r>
            <a:r>
              <a:rPr lang="en-GB" b="1" dirty="0"/>
              <a:t>no</a:t>
            </a:r>
            <a:r>
              <a:rPr lang="en-GB" dirty="0"/>
              <a:t> to unnecessary commitments.</a:t>
            </a:r>
          </a:p>
          <a:p>
            <a:pPr>
              <a:buFont typeface="Arial" panose="020B0604020202020204" pitchFamily="34" charset="0"/>
              <a:buChar char="•"/>
            </a:pPr>
            <a:r>
              <a:rPr lang="en-GB" dirty="0"/>
              <a:t>Protect quiet time, hobbies, and social time that refills your energy.</a:t>
            </a:r>
          </a:p>
          <a:p>
            <a:r>
              <a:rPr lang="en-GB" b="1" u="sng" dirty="0"/>
              <a:t>8. </a:t>
            </a:r>
            <a:r>
              <a:rPr lang="en-GB" b="1" u="sng" dirty="0" err="1"/>
              <a:t>Adaptogenic</a:t>
            </a:r>
            <a:r>
              <a:rPr lang="en-GB" b="1" u="sng" dirty="0"/>
              <a:t> Herbs (with Doctor’s Approval)</a:t>
            </a:r>
          </a:p>
          <a:p>
            <a:pPr>
              <a:buFont typeface="Arial" panose="020B0604020202020204" pitchFamily="34" charset="0"/>
              <a:buChar char="•"/>
            </a:pPr>
            <a:r>
              <a:rPr lang="en-GB" dirty="0"/>
              <a:t>Some women use herbs like </a:t>
            </a:r>
            <a:r>
              <a:rPr lang="en-GB" b="1" dirty="0"/>
              <a:t>ashwagandha</a:t>
            </a:r>
            <a:r>
              <a:rPr lang="en-GB" dirty="0"/>
              <a:t>, </a:t>
            </a:r>
            <a:r>
              <a:rPr lang="en-GB" b="1" dirty="0" err="1"/>
              <a:t>rhodiola</a:t>
            </a:r>
            <a:r>
              <a:rPr lang="en-GB" dirty="0"/>
              <a:t>, or </a:t>
            </a:r>
            <a:r>
              <a:rPr lang="en-GB" b="1" dirty="0"/>
              <a:t>holy basil</a:t>
            </a:r>
            <a:r>
              <a:rPr lang="en-GB" dirty="0"/>
              <a:t> to help manage stress responses.</a:t>
            </a:r>
          </a:p>
          <a:p>
            <a:endParaRPr lang="en-ZA" dirty="0"/>
          </a:p>
        </p:txBody>
      </p:sp>
    </p:spTree>
    <p:extLst>
      <p:ext uri="{BB962C8B-B14F-4D97-AF65-F5344CB8AC3E}">
        <p14:creationId xmlns:p14="http://schemas.microsoft.com/office/powerpoint/2010/main" val="8740996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5D9E6-67BE-4BB1-A7E9-B0C5EE7793D5}"/>
              </a:ext>
            </a:extLst>
          </p:cNvPr>
          <p:cNvSpPr>
            <a:spLocks noGrp="1"/>
          </p:cNvSpPr>
          <p:nvPr>
            <p:ph type="title"/>
          </p:nvPr>
        </p:nvSpPr>
        <p:spPr>
          <a:xfrm>
            <a:off x="1290320" y="642594"/>
            <a:ext cx="9834880" cy="668046"/>
          </a:xfrm>
        </p:spPr>
        <p:txBody>
          <a:bodyPr/>
          <a:lstStyle/>
          <a:p>
            <a:r>
              <a:rPr lang="en-GB" dirty="0"/>
              <a:t>Treatment options in menopause:</a:t>
            </a:r>
            <a:endParaRPr lang="en-ZA" dirty="0"/>
          </a:p>
        </p:txBody>
      </p:sp>
      <p:sp>
        <p:nvSpPr>
          <p:cNvPr id="3" name="Content Placeholder 2">
            <a:extLst>
              <a:ext uri="{FF2B5EF4-FFF2-40B4-BE49-F238E27FC236}">
                <a16:creationId xmlns:a16="http://schemas.microsoft.com/office/drawing/2014/main" id="{586AADC1-C630-4A0B-BAA4-14679F2D4933}"/>
              </a:ext>
            </a:extLst>
          </p:cNvPr>
          <p:cNvSpPr>
            <a:spLocks noGrp="1"/>
          </p:cNvSpPr>
          <p:nvPr>
            <p:ph idx="1"/>
          </p:nvPr>
        </p:nvSpPr>
        <p:spPr>
          <a:xfrm>
            <a:off x="762000" y="1483360"/>
            <a:ext cx="10668000" cy="4846320"/>
          </a:xfrm>
        </p:spPr>
        <p:txBody>
          <a:bodyPr>
            <a:normAutofit/>
          </a:bodyPr>
          <a:lstStyle/>
          <a:p>
            <a:r>
              <a:rPr lang="en-ZA" b="1" dirty="0"/>
              <a:t> 1. Hormone Therapy (HRT)</a:t>
            </a:r>
          </a:p>
          <a:p>
            <a:r>
              <a:rPr lang="en-ZA" dirty="0" err="1"/>
              <a:t>Estrogen</a:t>
            </a:r>
            <a:r>
              <a:rPr lang="en-ZA" dirty="0"/>
              <a:t> therapy (combined with progesterone) replaces the hormones the body no longer makes. </a:t>
            </a:r>
          </a:p>
          <a:p>
            <a:pPr marL="0" indent="0">
              <a:buNone/>
            </a:pPr>
            <a:r>
              <a:rPr lang="en-ZA" dirty="0"/>
              <a:t>     Best for: Hot flashes, night sweats, vaginal dryness, preventing bone loss</a:t>
            </a:r>
          </a:p>
          <a:p>
            <a:r>
              <a:rPr lang="en-ZA" dirty="0"/>
              <a:t>Forms: Pills, patches, gels, sprays, vaginal rings. Important: Needs to be carefully discussed with a doctor because of risks like blood clots, stroke, or breast cancer depending on your health history.</a:t>
            </a:r>
          </a:p>
          <a:p>
            <a:r>
              <a:rPr lang="en-ZA" dirty="0"/>
              <a:t>🌿 </a:t>
            </a:r>
            <a:r>
              <a:rPr lang="en-ZA" b="1" dirty="0"/>
              <a:t>2. Non-Hormonal Medications</a:t>
            </a:r>
            <a:r>
              <a:rPr lang="en-ZA" dirty="0"/>
              <a:t>: For women who can't or don't want to take hormones: SSRIs or SNRIs (low-dose antidepressants) — can reduce hot flashes and mood swings. Gabapentin — helps with hot flashes, especially at night. </a:t>
            </a:r>
          </a:p>
          <a:p>
            <a:r>
              <a:rPr lang="en-ZA" dirty="0"/>
              <a:t>🛡️ </a:t>
            </a:r>
            <a:r>
              <a:rPr lang="en-ZA" b="1" dirty="0"/>
              <a:t>3. Lifestyle and Natural Approaches: </a:t>
            </a:r>
            <a:r>
              <a:rPr lang="en-ZA" dirty="0"/>
              <a:t>Exercise: Strength training + moderate cardio helps maintain weight, bone, and mental health.</a:t>
            </a:r>
          </a:p>
          <a:p>
            <a:r>
              <a:rPr lang="en-ZA" dirty="0"/>
              <a:t>Nutrition: High in </a:t>
            </a:r>
            <a:r>
              <a:rPr lang="en-ZA" dirty="0" err="1"/>
              <a:t>fiber</a:t>
            </a:r>
            <a:r>
              <a:rPr lang="en-ZA" dirty="0"/>
              <a:t>, calcium, and phytoestrogens (like flaxseeds, soy).</a:t>
            </a:r>
          </a:p>
          <a:p>
            <a:r>
              <a:rPr lang="en-ZA" dirty="0"/>
              <a:t>Stress reduction: Mindfulness, yoga, tai chi, deep breathing.</a:t>
            </a:r>
          </a:p>
          <a:p>
            <a:r>
              <a:rPr lang="en-ZA" dirty="0"/>
              <a:t>Sleep hygiene: Very structured routines to help deal with insomnia.</a:t>
            </a:r>
          </a:p>
          <a:p>
            <a:r>
              <a:rPr lang="en-ZA" dirty="0"/>
              <a:t>🌼 </a:t>
            </a:r>
            <a:r>
              <a:rPr lang="en-ZA" b="1" dirty="0"/>
              <a:t>4. Complementary and Alternative Medicine</a:t>
            </a:r>
            <a:r>
              <a:rPr lang="en-ZA" dirty="0"/>
              <a:t>: Herbal therapies (with caution):Black cohosh, red clover, evening primrose oil. (Important: Not all herbs are proven safe or effective. Always discuss with a healthcare provider.)</a:t>
            </a:r>
          </a:p>
        </p:txBody>
      </p:sp>
    </p:spTree>
    <p:extLst>
      <p:ext uri="{BB962C8B-B14F-4D97-AF65-F5344CB8AC3E}">
        <p14:creationId xmlns:p14="http://schemas.microsoft.com/office/powerpoint/2010/main" val="2526666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90009-B123-403C-B6EA-5009A558491C}"/>
              </a:ext>
            </a:extLst>
          </p:cNvPr>
          <p:cNvSpPr>
            <a:spLocks noGrp="1"/>
          </p:cNvSpPr>
          <p:nvPr>
            <p:ph type="title"/>
          </p:nvPr>
        </p:nvSpPr>
        <p:spPr>
          <a:xfrm>
            <a:off x="1155032" y="770021"/>
            <a:ext cx="9970167" cy="490888"/>
          </a:xfrm>
        </p:spPr>
        <p:txBody>
          <a:bodyPr>
            <a:normAutofit fontScale="90000"/>
          </a:bodyPr>
          <a:lstStyle/>
          <a:p>
            <a:pPr marL="0" marR="0" lvl="0" indent="0" defTabSz="914400" rtl="0" eaLnBrk="1" fontAlgn="auto" latinLnBrk="0" hangingPunct="1">
              <a:lnSpc>
                <a:spcPct val="110000"/>
              </a:lnSpc>
              <a:spcBef>
                <a:spcPts val="900"/>
              </a:spcBef>
              <a:spcAft>
                <a:spcPts val="0"/>
              </a:spcAft>
              <a:tabLst/>
              <a:defRPr/>
            </a:pPr>
            <a:r>
              <a:rPr kumimoji="0" lang="en-GB" sz="1500" b="1" i="0" u="none" strike="noStrike" kern="1200" cap="none" spc="0" normalizeH="0" baseline="0" noProof="0" dirty="0">
                <a:ln>
                  <a:noFill/>
                </a:ln>
                <a:solidFill>
                  <a:prstClr val="black"/>
                </a:solidFill>
                <a:effectLst/>
                <a:uLnTx/>
                <a:uFillTx/>
                <a:latin typeface="Avenir Next LT Pro" panose="02020404030301010803"/>
                <a:ea typeface="+mn-ea"/>
                <a:cs typeface="+mn-cs"/>
              </a:rPr>
              <a:t>Gut health</a:t>
            </a:r>
            <a:r>
              <a:rPr kumimoji="0" lang="en-GB" sz="1500" b="0" i="0" u="none" strike="noStrike" kern="1200" cap="none" spc="0" normalizeH="0" baseline="0" noProof="0" dirty="0">
                <a:ln>
                  <a:noFill/>
                </a:ln>
                <a:solidFill>
                  <a:prstClr val="black"/>
                </a:solidFill>
                <a:effectLst/>
                <a:uLnTx/>
                <a:uFillTx/>
                <a:latin typeface="Avenir Next LT Pro" panose="02020404030301010803"/>
                <a:ea typeface="+mn-ea"/>
                <a:cs typeface="+mn-cs"/>
              </a:rPr>
              <a:t> is </a:t>
            </a:r>
            <a:r>
              <a:rPr kumimoji="0" lang="en-GB" sz="1500" b="0" i="1" u="none" strike="noStrike" kern="1200" cap="none" spc="0" normalizeH="0" baseline="0" noProof="0" dirty="0">
                <a:ln>
                  <a:noFill/>
                </a:ln>
                <a:solidFill>
                  <a:prstClr val="black"/>
                </a:solidFill>
                <a:effectLst/>
                <a:uLnTx/>
                <a:uFillTx/>
                <a:latin typeface="Avenir Next LT Pro" panose="02020404030301010803"/>
                <a:ea typeface="+mn-ea"/>
                <a:cs typeface="+mn-cs"/>
              </a:rPr>
              <a:t>super important</a:t>
            </a:r>
            <a:r>
              <a:rPr kumimoji="0" lang="en-GB" sz="1500" b="0" i="0" u="none" strike="noStrike" kern="1200" cap="none" spc="0" normalizeH="0" baseline="0" noProof="0" dirty="0">
                <a:ln>
                  <a:noFill/>
                </a:ln>
                <a:solidFill>
                  <a:prstClr val="black"/>
                </a:solidFill>
                <a:effectLst/>
                <a:uLnTx/>
                <a:uFillTx/>
                <a:latin typeface="Avenir Next LT Pro" panose="02020404030301010803"/>
                <a:ea typeface="+mn-ea"/>
                <a:cs typeface="+mn-cs"/>
              </a:rPr>
              <a:t> during menopause because hormone changes (especially lower </a:t>
            </a:r>
            <a:r>
              <a:rPr kumimoji="0" lang="en-GB" sz="1500" b="0" i="0" u="none" strike="noStrike" kern="1200" cap="none" spc="0" normalizeH="0" baseline="0" noProof="0" dirty="0" err="1">
                <a:ln>
                  <a:noFill/>
                </a:ln>
                <a:solidFill>
                  <a:prstClr val="black"/>
                </a:solidFill>
                <a:effectLst/>
                <a:uLnTx/>
                <a:uFillTx/>
                <a:latin typeface="Avenir Next LT Pro" panose="02020404030301010803"/>
                <a:ea typeface="+mn-ea"/>
                <a:cs typeface="+mn-cs"/>
              </a:rPr>
              <a:t>estrogen</a:t>
            </a:r>
            <a:r>
              <a:rPr kumimoji="0" lang="en-GB" sz="1500" b="0" i="0" u="none" strike="noStrike" kern="1200" cap="none" spc="0" normalizeH="0" baseline="0" noProof="0" dirty="0">
                <a:ln>
                  <a:noFill/>
                </a:ln>
                <a:solidFill>
                  <a:prstClr val="black"/>
                </a:solidFill>
                <a:effectLst/>
                <a:uLnTx/>
                <a:uFillTx/>
                <a:latin typeface="Avenir Next LT Pro" panose="02020404030301010803"/>
                <a:ea typeface="+mn-ea"/>
                <a:cs typeface="+mn-cs"/>
              </a:rPr>
              <a:t>) can really shift your </a:t>
            </a:r>
            <a:r>
              <a:rPr kumimoji="0" lang="en-GB" sz="1500" b="1" i="0" u="none" strike="noStrike" kern="1200" cap="none" spc="0" normalizeH="0" baseline="0" noProof="0" dirty="0">
                <a:ln>
                  <a:noFill/>
                </a:ln>
                <a:solidFill>
                  <a:prstClr val="black"/>
                </a:solidFill>
                <a:effectLst/>
                <a:uLnTx/>
                <a:uFillTx/>
                <a:latin typeface="Avenir Next LT Pro" panose="02020404030301010803"/>
                <a:ea typeface="+mn-ea"/>
                <a:cs typeface="+mn-cs"/>
              </a:rPr>
              <a:t>gut bacteria</a:t>
            </a:r>
            <a:r>
              <a:rPr kumimoji="0" lang="en-GB" sz="1500" b="0" i="0" u="none" strike="noStrike" kern="1200" cap="none" spc="0" normalizeH="0" baseline="0" noProof="0" dirty="0">
                <a:ln>
                  <a:noFill/>
                </a:ln>
                <a:solidFill>
                  <a:prstClr val="black"/>
                </a:solidFill>
                <a:effectLst/>
                <a:uLnTx/>
                <a:uFillTx/>
                <a:latin typeface="Avenir Next LT Pro" panose="02020404030301010803"/>
                <a:ea typeface="+mn-ea"/>
                <a:cs typeface="+mn-cs"/>
              </a:rPr>
              <a:t>, digestion speed, and even </a:t>
            </a:r>
            <a:r>
              <a:rPr kumimoji="0" lang="en-GB" sz="1500" b="1" i="0" u="none" strike="noStrike" kern="1200" cap="none" spc="0" normalizeH="0" baseline="0" noProof="0" dirty="0">
                <a:ln>
                  <a:noFill/>
                </a:ln>
                <a:solidFill>
                  <a:prstClr val="black"/>
                </a:solidFill>
                <a:effectLst/>
                <a:uLnTx/>
                <a:uFillTx/>
                <a:latin typeface="Avenir Next LT Pro" panose="02020404030301010803"/>
                <a:ea typeface="+mn-ea"/>
                <a:cs typeface="+mn-cs"/>
              </a:rPr>
              <a:t>immune health</a:t>
            </a:r>
            <a:r>
              <a:rPr kumimoji="0" lang="en-GB" sz="1500" b="0" i="0" u="none" strike="noStrike" kern="1200" cap="none" spc="0" normalizeH="0" baseline="0" noProof="0" dirty="0">
                <a:ln>
                  <a:noFill/>
                </a:ln>
                <a:solidFill>
                  <a:prstClr val="black"/>
                </a:solidFill>
                <a:effectLst/>
                <a:uLnTx/>
                <a:uFillTx/>
                <a:latin typeface="Avenir Next LT Pro" panose="02020404030301010803"/>
                <a:ea typeface="+mn-ea"/>
                <a:cs typeface="+mn-cs"/>
              </a:rPr>
              <a:t>.</a:t>
            </a:r>
            <a:br>
              <a:rPr kumimoji="0" lang="en-GB" sz="1500" b="0" i="0" u="none" strike="noStrike" kern="1200" cap="none" spc="0" normalizeH="0" baseline="0" noProof="0" dirty="0">
                <a:ln>
                  <a:noFill/>
                </a:ln>
                <a:solidFill>
                  <a:prstClr val="black"/>
                </a:solidFill>
                <a:effectLst/>
                <a:uLnTx/>
                <a:uFillTx/>
                <a:latin typeface="Avenir Next LT Pro" panose="02020404030301010803"/>
                <a:ea typeface="+mn-ea"/>
                <a:cs typeface="+mn-cs"/>
              </a:rPr>
            </a:br>
            <a:endParaRPr lang="en-ZA" dirty="0"/>
          </a:p>
        </p:txBody>
      </p:sp>
      <p:sp>
        <p:nvSpPr>
          <p:cNvPr id="3" name="Content Placeholder 2">
            <a:extLst>
              <a:ext uri="{FF2B5EF4-FFF2-40B4-BE49-F238E27FC236}">
                <a16:creationId xmlns:a16="http://schemas.microsoft.com/office/drawing/2014/main" id="{61FBF445-7FB3-482D-BE04-819E644679D7}"/>
              </a:ext>
            </a:extLst>
          </p:cNvPr>
          <p:cNvSpPr>
            <a:spLocks noGrp="1"/>
          </p:cNvSpPr>
          <p:nvPr>
            <p:ph idx="1"/>
          </p:nvPr>
        </p:nvSpPr>
        <p:spPr>
          <a:xfrm>
            <a:off x="625642" y="1029903"/>
            <a:ext cx="10761044" cy="5185503"/>
          </a:xfrm>
        </p:spPr>
        <p:txBody>
          <a:bodyPr/>
          <a:lstStyle/>
          <a:p>
            <a:pPr marL="0" indent="0">
              <a:buNone/>
            </a:pPr>
            <a:endParaRPr lang="en-ZA" dirty="0"/>
          </a:p>
        </p:txBody>
      </p:sp>
      <p:pic>
        <p:nvPicPr>
          <p:cNvPr id="4" name="Picture 3">
            <a:extLst>
              <a:ext uri="{FF2B5EF4-FFF2-40B4-BE49-F238E27FC236}">
                <a16:creationId xmlns:a16="http://schemas.microsoft.com/office/drawing/2014/main" id="{785C494C-1FD6-4A86-BD9A-AE555C4E4554}"/>
              </a:ext>
            </a:extLst>
          </p:cNvPr>
          <p:cNvPicPr>
            <a:picLocks noChangeAspect="1"/>
          </p:cNvPicPr>
          <p:nvPr/>
        </p:nvPicPr>
        <p:blipFill>
          <a:blip r:embed="rId2"/>
          <a:stretch>
            <a:fillRect/>
          </a:stretch>
        </p:blipFill>
        <p:spPr>
          <a:xfrm>
            <a:off x="3792354" y="1289780"/>
            <a:ext cx="3283750" cy="4925625"/>
          </a:xfrm>
          <a:prstGeom prst="rect">
            <a:avLst/>
          </a:prstGeom>
        </p:spPr>
      </p:pic>
    </p:spTree>
    <p:extLst>
      <p:ext uri="{BB962C8B-B14F-4D97-AF65-F5344CB8AC3E}">
        <p14:creationId xmlns:p14="http://schemas.microsoft.com/office/powerpoint/2010/main" val="42174980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68BC7-A1EE-476C-87B9-9220C5115992}"/>
              </a:ext>
            </a:extLst>
          </p:cNvPr>
          <p:cNvSpPr>
            <a:spLocks noGrp="1"/>
          </p:cNvSpPr>
          <p:nvPr>
            <p:ph type="title"/>
          </p:nvPr>
        </p:nvSpPr>
        <p:spPr/>
        <p:txBody>
          <a:bodyPr>
            <a:normAutofit/>
          </a:bodyPr>
          <a:lstStyle/>
          <a:p>
            <a:r>
              <a:rPr lang="en-GB" sz="1800" b="1" dirty="0"/>
              <a:t>Strength training in menopause is important for building strength, protecting bone health, maintaining muscle mass, and protecting joints.</a:t>
            </a:r>
            <a:br>
              <a:rPr lang="en-GB" dirty="0"/>
            </a:br>
            <a:endParaRPr lang="en-ZA" dirty="0"/>
          </a:p>
        </p:txBody>
      </p:sp>
      <p:sp>
        <p:nvSpPr>
          <p:cNvPr id="3" name="Content Placeholder 2">
            <a:extLst>
              <a:ext uri="{FF2B5EF4-FFF2-40B4-BE49-F238E27FC236}">
                <a16:creationId xmlns:a16="http://schemas.microsoft.com/office/drawing/2014/main" id="{1FBCD7D1-B0AB-4F2D-805D-37578E4F255E}"/>
              </a:ext>
            </a:extLst>
          </p:cNvPr>
          <p:cNvSpPr>
            <a:spLocks noGrp="1"/>
          </p:cNvSpPr>
          <p:nvPr>
            <p:ph sz="half" idx="1"/>
          </p:nvPr>
        </p:nvSpPr>
        <p:spPr>
          <a:xfrm>
            <a:off x="702644" y="1491915"/>
            <a:ext cx="5393356" cy="4841507"/>
          </a:xfrm>
        </p:spPr>
        <p:txBody>
          <a:bodyPr>
            <a:normAutofit fontScale="77500" lnSpcReduction="20000"/>
          </a:bodyPr>
          <a:lstStyle/>
          <a:p>
            <a:r>
              <a:rPr lang="en-GB" b="1" u="sng" dirty="0"/>
              <a:t>Day 1: Lower Body Focus</a:t>
            </a:r>
          </a:p>
          <a:p>
            <a:pPr>
              <a:buFont typeface="Arial" panose="020B0604020202020204" pitchFamily="34" charset="0"/>
              <a:buChar char="•"/>
            </a:pPr>
            <a:r>
              <a:rPr lang="en-GB" b="1" dirty="0"/>
              <a:t>Bodyweight Squats</a:t>
            </a:r>
            <a:r>
              <a:rPr lang="en-GB" dirty="0"/>
              <a:t> – 3 sets of 12 reps</a:t>
            </a:r>
          </a:p>
          <a:p>
            <a:pPr>
              <a:buFont typeface="Arial" panose="020B0604020202020204" pitchFamily="34" charset="0"/>
              <a:buChar char="•"/>
            </a:pPr>
            <a:r>
              <a:rPr lang="en-GB" b="1" dirty="0"/>
              <a:t>Glute Bridges</a:t>
            </a:r>
            <a:r>
              <a:rPr lang="en-GB" dirty="0"/>
              <a:t> – 3 sets of 12 reps</a:t>
            </a:r>
          </a:p>
          <a:p>
            <a:pPr>
              <a:buFont typeface="Arial" panose="020B0604020202020204" pitchFamily="34" charset="0"/>
              <a:buChar char="•"/>
            </a:pPr>
            <a:r>
              <a:rPr lang="en-GB" b="1" dirty="0"/>
              <a:t>Step-Ups (onto a stable chair or box)</a:t>
            </a:r>
            <a:r>
              <a:rPr lang="en-GB" dirty="0"/>
              <a:t> – 3 sets of 10 reps per leg</a:t>
            </a:r>
          </a:p>
          <a:p>
            <a:pPr>
              <a:buFont typeface="Arial" panose="020B0604020202020204" pitchFamily="34" charset="0"/>
              <a:buChar char="•"/>
            </a:pPr>
            <a:r>
              <a:rPr lang="en-GB" b="1" dirty="0"/>
              <a:t>Calf Raises</a:t>
            </a:r>
            <a:r>
              <a:rPr lang="en-GB" dirty="0"/>
              <a:t> – 2 sets of 15 reps</a:t>
            </a:r>
          </a:p>
          <a:p>
            <a:pPr>
              <a:buFont typeface="Arial" panose="020B0604020202020204" pitchFamily="34" charset="0"/>
              <a:buChar char="•"/>
            </a:pPr>
            <a:r>
              <a:rPr lang="en-GB" b="1" dirty="0"/>
              <a:t>Core: Dead Bug or Bird Dog</a:t>
            </a:r>
            <a:r>
              <a:rPr lang="en-GB" dirty="0"/>
              <a:t> – 2 sets of 10 reps per side</a:t>
            </a:r>
          </a:p>
          <a:p>
            <a:pPr marL="0" indent="0">
              <a:buNone/>
            </a:pPr>
            <a:endParaRPr lang="en-GB" dirty="0"/>
          </a:p>
          <a:p>
            <a:r>
              <a:rPr lang="en-GB" b="1" u="sng" dirty="0"/>
              <a:t>Day 2: Upper Body Focus</a:t>
            </a:r>
          </a:p>
          <a:p>
            <a:pPr>
              <a:buFont typeface="Arial" panose="020B0604020202020204" pitchFamily="34" charset="0"/>
              <a:buChar char="•"/>
            </a:pPr>
            <a:r>
              <a:rPr lang="en-GB" b="1" dirty="0"/>
              <a:t>Wall or Counter Push-ups</a:t>
            </a:r>
            <a:r>
              <a:rPr lang="en-GB" dirty="0"/>
              <a:t> – 3 sets of 10–12 reps</a:t>
            </a:r>
          </a:p>
          <a:p>
            <a:pPr>
              <a:buFont typeface="Arial" panose="020B0604020202020204" pitchFamily="34" charset="0"/>
              <a:buChar char="•"/>
            </a:pPr>
            <a:r>
              <a:rPr lang="en-GB" b="1" dirty="0"/>
              <a:t>Bent-Over Dumbbell Rows</a:t>
            </a:r>
            <a:r>
              <a:rPr lang="en-GB" dirty="0"/>
              <a:t> (or water bottles) – 3 sets of 12 reps</a:t>
            </a:r>
          </a:p>
          <a:p>
            <a:pPr>
              <a:buFont typeface="Arial" panose="020B0604020202020204" pitchFamily="34" charset="0"/>
              <a:buChar char="•"/>
            </a:pPr>
            <a:r>
              <a:rPr lang="en-GB" b="1" dirty="0"/>
              <a:t>Overhead Dumbbell Press</a:t>
            </a:r>
            <a:r>
              <a:rPr lang="en-GB" dirty="0"/>
              <a:t> – 3 sets of 10 reps</a:t>
            </a:r>
          </a:p>
          <a:p>
            <a:pPr>
              <a:buFont typeface="Arial" panose="020B0604020202020204" pitchFamily="34" charset="0"/>
              <a:buChar char="•"/>
            </a:pPr>
            <a:r>
              <a:rPr lang="en-GB" b="1" dirty="0"/>
              <a:t>Bicep Curls</a:t>
            </a:r>
            <a:r>
              <a:rPr lang="en-GB" dirty="0"/>
              <a:t> – 2 sets of 12 reps</a:t>
            </a:r>
          </a:p>
          <a:p>
            <a:pPr>
              <a:buFont typeface="Arial" panose="020B0604020202020204" pitchFamily="34" charset="0"/>
              <a:buChar char="•"/>
            </a:pPr>
            <a:r>
              <a:rPr lang="en-GB" b="1" dirty="0" err="1"/>
              <a:t>Tricep</a:t>
            </a:r>
            <a:r>
              <a:rPr lang="en-GB" b="1" dirty="0"/>
              <a:t> Kickbacks</a:t>
            </a:r>
            <a:r>
              <a:rPr lang="en-GB" dirty="0"/>
              <a:t> – 2 sets of 12 reps</a:t>
            </a:r>
          </a:p>
          <a:p>
            <a:endParaRPr lang="en-ZA" dirty="0"/>
          </a:p>
        </p:txBody>
      </p:sp>
      <p:sp>
        <p:nvSpPr>
          <p:cNvPr id="14" name="Content Placeholder 13">
            <a:extLst>
              <a:ext uri="{FF2B5EF4-FFF2-40B4-BE49-F238E27FC236}">
                <a16:creationId xmlns:a16="http://schemas.microsoft.com/office/drawing/2014/main" id="{AC9FF51F-880A-471D-BDAD-C68E28403B4B}"/>
              </a:ext>
            </a:extLst>
          </p:cNvPr>
          <p:cNvSpPr>
            <a:spLocks noGrp="1"/>
          </p:cNvSpPr>
          <p:nvPr>
            <p:ph sz="half" idx="2"/>
          </p:nvPr>
        </p:nvSpPr>
        <p:spPr>
          <a:xfrm>
            <a:off x="6095999" y="1491915"/>
            <a:ext cx="5393355" cy="4639378"/>
          </a:xfrm>
        </p:spPr>
        <p:txBody>
          <a:bodyPr>
            <a:normAutofit fontScale="77500" lnSpcReduction="20000"/>
          </a:bodyPr>
          <a:lstStyle/>
          <a:p>
            <a:r>
              <a:rPr lang="en-GB" b="1" u="sng" dirty="0"/>
              <a:t>Day 3: Full Body + Balance</a:t>
            </a:r>
          </a:p>
          <a:p>
            <a:r>
              <a:rPr lang="en-GB" b="1" dirty="0"/>
              <a:t>Chair Squats </a:t>
            </a:r>
            <a:r>
              <a:rPr lang="en-GB" dirty="0"/>
              <a:t>(sit-to-stand from a chair) – 3 sets of 12 reps</a:t>
            </a:r>
          </a:p>
          <a:p>
            <a:r>
              <a:rPr lang="en-GB" b="1" dirty="0"/>
              <a:t>Dumbbell Deadlifts </a:t>
            </a:r>
            <a:r>
              <a:rPr lang="en-GB" dirty="0"/>
              <a:t>(light to moderate weight) – 3 sets of 10 reps</a:t>
            </a:r>
          </a:p>
          <a:p>
            <a:r>
              <a:rPr lang="en-GB" b="1" dirty="0"/>
              <a:t>Standing Dumbbell Shoulder Press </a:t>
            </a:r>
            <a:r>
              <a:rPr lang="en-GB" dirty="0"/>
              <a:t>– 2 sets of 10 reps</a:t>
            </a:r>
          </a:p>
          <a:p>
            <a:r>
              <a:rPr lang="en-GB" b="1" dirty="0"/>
              <a:t>Standing Balance Hold </a:t>
            </a:r>
            <a:r>
              <a:rPr lang="en-GB" dirty="0"/>
              <a:t>(on one foot) – 3 x 30 seconds per foot</a:t>
            </a:r>
          </a:p>
          <a:p>
            <a:r>
              <a:rPr lang="en-GB" b="1" dirty="0"/>
              <a:t>Plank</a:t>
            </a:r>
            <a:r>
              <a:rPr lang="en-GB" dirty="0"/>
              <a:t> (knees or toes) – Hold 15–30 seconds x 2 sets</a:t>
            </a:r>
          </a:p>
          <a:p>
            <a:r>
              <a:rPr lang="en-GB" dirty="0"/>
              <a:t>🛡️ </a:t>
            </a:r>
            <a:r>
              <a:rPr lang="en-GB" b="1" u="sng" dirty="0"/>
              <a:t>Important Reminders:</a:t>
            </a:r>
          </a:p>
          <a:p>
            <a:r>
              <a:rPr lang="en-GB" dirty="0"/>
              <a:t>Rest 30–60 seconds between sets.</a:t>
            </a:r>
          </a:p>
          <a:p>
            <a:r>
              <a:rPr lang="en-GB" dirty="0"/>
              <a:t>Use light to moderate weights (something you can lift with good form but feels challenging by the last 2 reps)</a:t>
            </a:r>
          </a:p>
          <a:p>
            <a:r>
              <a:rPr lang="en-GB" dirty="0"/>
              <a:t>.Focus on form over speed.</a:t>
            </a:r>
          </a:p>
          <a:p>
            <a:r>
              <a:rPr lang="en-GB" dirty="0"/>
              <a:t>Progress slowly: Add a little weight or extra reps only when it feels easy.</a:t>
            </a:r>
          </a:p>
          <a:p>
            <a:r>
              <a:rPr lang="en-GB" dirty="0"/>
              <a:t>Include a 5-minute warm-up (march in place, arm circles, leg swings) and cool-down (gentle stretching).</a:t>
            </a:r>
            <a:endParaRPr lang="en-ZA" dirty="0"/>
          </a:p>
        </p:txBody>
      </p:sp>
    </p:spTree>
    <p:extLst>
      <p:ext uri="{BB962C8B-B14F-4D97-AF65-F5344CB8AC3E}">
        <p14:creationId xmlns:p14="http://schemas.microsoft.com/office/powerpoint/2010/main" val="2141066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B6DE423-4A64-4E2E-9CFF-696C29CB6FD7}"/>
              </a:ext>
            </a:extLst>
          </p:cNvPr>
          <p:cNvSpPr>
            <a:spLocks noGrp="1"/>
          </p:cNvSpPr>
          <p:nvPr>
            <p:ph type="title"/>
          </p:nvPr>
        </p:nvSpPr>
        <p:spPr>
          <a:xfrm>
            <a:off x="1530416" y="642594"/>
            <a:ext cx="9594783" cy="396934"/>
          </a:xfrm>
        </p:spPr>
        <p:txBody>
          <a:bodyPr>
            <a:normAutofit fontScale="90000"/>
          </a:bodyPr>
          <a:lstStyle/>
          <a:p>
            <a:r>
              <a:rPr lang="en-GB" dirty="0"/>
              <a:t>Helpful supplements in menopause:</a:t>
            </a:r>
            <a:endParaRPr lang="en-ZA" dirty="0"/>
          </a:p>
        </p:txBody>
      </p:sp>
      <p:graphicFrame>
        <p:nvGraphicFramePr>
          <p:cNvPr id="8" name="Content Placeholder 7">
            <a:extLst>
              <a:ext uri="{FF2B5EF4-FFF2-40B4-BE49-F238E27FC236}">
                <a16:creationId xmlns:a16="http://schemas.microsoft.com/office/drawing/2014/main" id="{6280697F-B3FD-47AE-9925-1D3045F2ED53}"/>
              </a:ext>
            </a:extLst>
          </p:cNvPr>
          <p:cNvGraphicFramePr>
            <a:graphicFrameLocks noGrp="1"/>
          </p:cNvGraphicFramePr>
          <p:nvPr>
            <p:ph idx="1"/>
            <p:extLst>
              <p:ext uri="{D42A27DB-BD31-4B8C-83A1-F6EECF244321}">
                <p14:modId xmlns:p14="http://schemas.microsoft.com/office/powerpoint/2010/main" val="2923860673"/>
              </p:ext>
            </p:extLst>
          </p:nvPr>
        </p:nvGraphicFramePr>
        <p:xfrm>
          <a:off x="1183905" y="1289784"/>
          <a:ext cx="9519388" cy="5005137"/>
        </p:xfrm>
        <a:graphic>
          <a:graphicData uri="http://schemas.openxmlformats.org/drawingml/2006/table">
            <a:tbl>
              <a:tblPr/>
              <a:tblGrid>
                <a:gridCol w="4759694">
                  <a:extLst>
                    <a:ext uri="{9D8B030D-6E8A-4147-A177-3AD203B41FA5}">
                      <a16:colId xmlns:a16="http://schemas.microsoft.com/office/drawing/2014/main" val="2847110791"/>
                    </a:ext>
                  </a:extLst>
                </a:gridCol>
                <a:gridCol w="4759694">
                  <a:extLst>
                    <a:ext uri="{9D8B030D-6E8A-4147-A177-3AD203B41FA5}">
                      <a16:colId xmlns:a16="http://schemas.microsoft.com/office/drawing/2014/main" val="1330776532"/>
                    </a:ext>
                  </a:extLst>
                </a:gridCol>
              </a:tblGrid>
              <a:tr h="270547">
                <a:tc>
                  <a:txBody>
                    <a:bodyPr/>
                    <a:lstStyle/>
                    <a:p>
                      <a:r>
                        <a:rPr lang="en-ZA" sz="1000" b="1"/>
                        <a:t>Supplement</a:t>
                      </a:r>
                      <a:endParaRPr lang="en-ZA" sz="1000"/>
                    </a:p>
                  </a:txBody>
                  <a:tcPr marL="52023" marR="52023" marT="26011" marB="26011" anchor="ctr">
                    <a:lnL>
                      <a:noFill/>
                    </a:lnL>
                    <a:lnR>
                      <a:noFill/>
                    </a:lnR>
                    <a:lnT>
                      <a:noFill/>
                    </a:lnT>
                    <a:lnB>
                      <a:noFill/>
                    </a:lnB>
                  </a:tcPr>
                </a:tc>
                <a:tc>
                  <a:txBody>
                    <a:bodyPr/>
                    <a:lstStyle/>
                    <a:p>
                      <a:r>
                        <a:rPr lang="en-ZA" sz="1000" b="1"/>
                        <a:t>Why It's Helpful</a:t>
                      </a:r>
                      <a:endParaRPr lang="en-ZA" sz="1000"/>
                    </a:p>
                  </a:txBody>
                  <a:tcPr marL="52023" marR="52023" marT="26011" marB="26011" anchor="ctr">
                    <a:lnL>
                      <a:noFill/>
                    </a:lnL>
                    <a:lnR>
                      <a:noFill/>
                    </a:lnR>
                    <a:lnT>
                      <a:noFill/>
                    </a:lnT>
                    <a:lnB>
                      <a:noFill/>
                    </a:lnB>
                  </a:tcPr>
                </a:tc>
                <a:extLst>
                  <a:ext uri="{0D108BD9-81ED-4DB2-BD59-A6C34878D82A}">
                    <a16:rowId xmlns:a16="http://schemas.microsoft.com/office/drawing/2014/main" val="957080018"/>
                  </a:ext>
                </a:extLst>
              </a:tr>
              <a:tr h="473459">
                <a:tc>
                  <a:txBody>
                    <a:bodyPr/>
                    <a:lstStyle/>
                    <a:p>
                      <a:r>
                        <a:rPr lang="en-ZA" sz="1000" b="1"/>
                        <a:t>Calcium</a:t>
                      </a:r>
                      <a:endParaRPr lang="en-ZA" sz="1000"/>
                    </a:p>
                  </a:txBody>
                  <a:tcPr marL="52023" marR="52023" marT="26011" marB="26011" anchor="ctr">
                    <a:lnL>
                      <a:noFill/>
                    </a:lnL>
                    <a:lnR>
                      <a:noFill/>
                    </a:lnR>
                    <a:lnT>
                      <a:noFill/>
                    </a:lnT>
                    <a:lnB>
                      <a:noFill/>
                    </a:lnB>
                  </a:tcPr>
                </a:tc>
                <a:tc>
                  <a:txBody>
                    <a:bodyPr/>
                    <a:lstStyle/>
                    <a:p>
                      <a:r>
                        <a:rPr lang="en-GB" sz="1000"/>
                        <a:t>Supports bone health, helps prevent osteoporosis. (1000–1200 mg/day total)</a:t>
                      </a:r>
                    </a:p>
                  </a:txBody>
                  <a:tcPr marL="52023" marR="52023" marT="26011" marB="26011" anchor="ctr">
                    <a:lnL>
                      <a:noFill/>
                    </a:lnL>
                    <a:lnR>
                      <a:noFill/>
                    </a:lnR>
                    <a:lnT>
                      <a:noFill/>
                    </a:lnT>
                    <a:lnB>
                      <a:noFill/>
                    </a:lnB>
                  </a:tcPr>
                </a:tc>
                <a:extLst>
                  <a:ext uri="{0D108BD9-81ED-4DB2-BD59-A6C34878D82A}">
                    <a16:rowId xmlns:a16="http://schemas.microsoft.com/office/drawing/2014/main" val="1261529024"/>
                  </a:ext>
                </a:extLst>
              </a:tr>
              <a:tr h="473459">
                <a:tc>
                  <a:txBody>
                    <a:bodyPr/>
                    <a:lstStyle/>
                    <a:p>
                      <a:r>
                        <a:rPr lang="en-ZA" sz="1000" b="1"/>
                        <a:t>Vitamin D</a:t>
                      </a:r>
                      <a:endParaRPr lang="en-ZA" sz="1000"/>
                    </a:p>
                  </a:txBody>
                  <a:tcPr marL="52023" marR="52023" marT="26011" marB="26011" anchor="ctr">
                    <a:lnL>
                      <a:noFill/>
                    </a:lnL>
                    <a:lnR>
                      <a:noFill/>
                    </a:lnR>
                    <a:lnT>
                      <a:noFill/>
                    </a:lnT>
                    <a:lnB>
                      <a:noFill/>
                    </a:lnB>
                  </a:tcPr>
                </a:tc>
                <a:tc>
                  <a:txBody>
                    <a:bodyPr/>
                    <a:lstStyle/>
                    <a:p>
                      <a:r>
                        <a:rPr lang="en-GB" sz="1000"/>
                        <a:t>Boosts calcium absorption, supports mood and immunity. (1000–2000 IU/day)</a:t>
                      </a:r>
                    </a:p>
                  </a:txBody>
                  <a:tcPr marL="52023" marR="52023" marT="26011" marB="26011" anchor="ctr">
                    <a:lnL>
                      <a:noFill/>
                    </a:lnL>
                    <a:lnR>
                      <a:noFill/>
                    </a:lnR>
                    <a:lnT>
                      <a:noFill/>
                    </a:lnT>
                    <a:lnB>
                      <a:noFill/>
                    </a:lnB>
                  </a:tcPr>
                </a:tc>
                <a:extLst>
                  <a:ext uri="{0D108BD9-81ED-4DB2-BD59-A6C34878D82A}">
                    <a16:rowId xmlns:a16="http://schemas.microsoft.com/office/drawing/2014/main" val="2382372279"/>
                  </a:ext>
                </a:extLst>
              </a:tr>
              <a:tr h="473459">
                <a:tc>
                  <a:txBody>
                    <a:bodyPr/>
                    <a:lstStyle/>
                    <a:p>
                      <a:r>
                        <a:rPr lang="en-ZA" sz="1000" b="1" dirty="0"/>
                        <a:t>Magnesium</a:t>
                      </a:r>
                      <a:endParaRPr lang="en-ZA" sz="1000" dirty="0"/>
                    </a:p>
                  </a:txBody>
                  <a:tcPr marL="52023" marR="52023" marT="26011" marB="26011" anchor="ctr">
                    <a:lnL>
                      <a:noFill/>
                    </a:lnL>
                    <a:lnR>
                      <a:noFill/>
                    </a:lnR>
                    <a:lnT>
                      <a:noFill/>
                    </a:lnT>
                    <a:lnB>
                      <a:noFill/>
                    </a:lnB>
                  </a:tcPr>
                </a:tc>
                <a:tc>
                  <a:txBody>
                    <a:bodyPr/>
                    <a:lstStyle/>
                    <a:p>
                      <a:r>
                        <a:rPr lang="en-GB" sz="1000"/>
                        <a:t>Helps with sleep, relaxation, mood, and bone strength.</a:t>
                      </a:r>
                    </a:p>
                  </a:txBody>
                  <a:tcPr marL="52023" marR="52023" marT="26011" marB="26011" anchor="ctr">
                    <a:lnL>
                      <a:noFill/>
                    </a:lnL>
                    <a:lnR>
                      <a:noFill/>
                    </a:lnR>
                    <a:lnT>
                      <a:noFill/>
                    </a:lnT>
                    <a:lnB>
                      <a:noFill/>
                    </a:lnB>
                  </a:tcPr>
                </a:tc>
                <a:extLst>
                  <a:ext uri="{0D108BD9-81ED-4DB2-BD59-A6C34878D82A}">
                    <a16:rowId xmlns:a16="http://schemas.microsoft.com/office/drawing/2014/main" val="262591307"/>
                  </a:ext>
                </a:extLst>
              </a:tr>
              <a:tr h="473459">
                <a:tc>
                  <a:txBody>
                    <a:bodyPr/>
                    <a:lstStyle/>
                    <a:p>
                      <a:r>
                        <a:rPr lang="en-ZA" sz="1000" b="1"/>
                        <a:t>Omega-3 Fatty Acids</a:t>
                      </a:r>
                      <a:endParaRPr lang="en-ZA" sz="1000"/>
                    </a:p>
                  </a:txBody>
                  <a:tcPr marL="52023" marR="52023" marT="26011" marB="26011" anchor="ctr">
                    <a:lnL>
                      <a:noFill/>
                    </a:lnL>
                    <a:lnR>
                      <a:noFill/>
                    </a:lnR>
                    <a:lnT>
                      <a:noFill/>
                    </a:lnT>
                    <a:lnB>
                      <a:noFill/>
                    </a:lnB>
                  </a:tcPr>
                </a:tc>
                <a:tc>
                  <a:txBody>
                    <a:bodyPr/>
                    <a:lstStyle/>
                    <a:p>
                      <a:r>
                        <a:rPr lang="en-GB" sz="1000"/>
                        <a:t>Reduces inflammation, supports heart, brain, and joint health.</a:t>
                      </a:r>
                    </a:p>
                  </a:txBody>
                  <a:tcPr marL="52023" marR="52023" marT="26011" marB="26011" anchor="ctr">
                    <a:lnL>
                      <a:noFill/>
                    </a:lnL>
                    <a:lnR>
                      <a:noFill/>
                    </a:lnR>
                    <a:lnT>
                      <a:noFill/>
                    </a:lnT>
                    <a:lnB>
                      <a:noFill/>
                    </a:lnB>
                  </a:tcPr>
                </a:tc>
                <a:extLst>
                  <a:ext uri="{0D108BD9-81ED-4DB2-BD59-A6C34878D82A}">
                    <a16:rowId xmlns:a16="http://schemas.microsoft.com/office/drawing/2014/main" val="4271341946"/>
                  </a:ext>
                </a:extLst>
              </a:tr>
              <a:tr h="473459">
                <a:tc>
                  <a:txBody>
                    <a:bodyPr/>
                    <a:lstStyle/>
                    <a:p>
                      <a:r>
                        <a:rPr lang="en-ZA" sz="1000" b="1"/>
                        <a:t>B-Complex Vitamins</a:t>
                      </a:r>
                      <a:endParaRPr lang="en-ZA" sz="1000"/>
                    </a:p>
                  </a:txBody>
                  <a:tcPr marL="52023" marR="52023" marT="26011" marB="26011" anchor="ctr">
                    <a:lnL>
                      <a:noFill/>
                    </a:lnL>
                    <a:lnR>
                      <a:noFill/>
                    </a:lnR>
                    <a:lnT>
                      <a:noFill/>
                    </a:lnT>
                    <a:lnB>
                      <a:noFill/>
                    </a:lnB>
                  </a:tcPr>
                </a:tc>
                <a:tc>
                  <a:txBody>
                    <a:bodyPr/>
                    <a:lstStyle/>
                    <a:p>
                      <a:r>
                        <a:rPr lang="en-ZA" sz="1000"/>
                        <a:t>Maintains energy, supports stress management and brain function.</a:t>
                      </a:r>
                    </a:p>
                  </a:txBody>
                  <a:tcPr marL="52023" marR="52023" marT="26011" marB="26011" anchor="ctr">
                    <a:lnL>
                      <a:noFill/>
                    </a:lnL>
                    <a:lnR>
                      <a:noFill/>
                    </a:lnR>
                    <a:lnT>
                      <a:noFill/>
                    </a:lnT>
                    <a:lnB>
                      <a:noFill/>
                    </a:lnB>
                  </a:tcPr>
                </a:tc>
                <a:extLst>
                  <a:ext uri="{0D108BD9-81ED-4DB2-BD59-A6C34878D82A}">
                    <a16:rowId xmlns:a16="http://schemas.microsoft.com/office/drawing/2014/main" val="2712393716"/>
                  </a:ext>
                </a:extLst>
              </a:tr>
              <a:tr h="473459">
                <a:tc>
                  <a:txBody>
                    <a:bodyPr/>
                    <a:lstStyle/>
                    <a:p>
                      <a:r>
                        <a:rPr lang="en-ZA" sz="1000" b="1"/>
                        <a:t>Probiotics</a:t>
                      </a:r>
                      <a:endParaRPr lang="en-ZA" sz="1000"/>
                    </a:p>
                  </a:txBody>
                  <a:tcPr marL="52023" marR="52023" marT="26011" marB="26011" anchor="ctr">
                    <a:lnL>
                      <a:noFill/>
                    </a:lnL>
                    <a:lnR>
                      <a:noFill/>
                    </a:lnR>
                    <a:lnT>
                      <a:noFill/>
                    </a:lnT>
                    <a:lnB>
                      <a:noFill/>
                    </a:lnB>
                  </a:tcPr>
                </a:tc>
                <a:tc>
                  <a:txBody>
                    <a:bodyPr/>
                    <a:lstStyle/>
                    <a:p>
                      <a:r>
                        <a:rPr lang="en-GB" sz="1000"/>
                        <a:t>Supports gut health, digestion, immune function, and hormone balance.</a:t>
                      </a:r>
                    </a:p>
                  </a:txBody>
                  <a:tcPr marL="52023" marR="52023" marT="26011" marB="26011" anchor="ctr">
                    <a:lnL>
                      <a:noFill/>
                    </a:lnL>
                    <a:lnR>
                      <a:noFill/>
                    </a:lnR>
                    <a:lnT>
                      <a:noFill/>
                    </a:lnT>
                    <a:lnB>
                      <a:noFill/>
                    </a:lnB>
                  </a:tcPr>
                </a:tc>
                <a:extLst>
                  <a:ext uri="{0D108BD9-81ED-4DB2-BD59-A6C34878D82A}">
                    <a16:rowId xmlns:a16="http://schemas.microsoft.com/office/drawing/2014/main" val="2631942589"/>
                  </a:ext>
                </a:extLst>
              </a:tr>
              <a:tr h="473459">
                <a:tc>
                  <a:txBody>
                    <a:bodyPr/>
                    <a:lstStyle/>
                    <a:p>
                      <a:r>
                        <a:rPr lang="en-ZA" sz="1000" b="1"/>
                        <a:t>Collagen Peptides</a:t>
                      </a:r>
                      <a:endParaRPr lang="en-ZA" sz="1000"/>
                    </a:p>
                  </a:txBody>
                  <a:tcPr marL="52023" marR="52023" marT="26011" marB="26011" anchor="ctr">
                    <a:lnL>
                      <a:noFill/>
                    </a:lnL>
                    <a:lnR>
                      <a:noFill/>
                    </a:lnR>
                    <a:lnT>
                      <a:noFill/>
                    </a:lnT>
                    <a:lnB>
                      <a:noFill/>
                    </a:lnB>
                  </a:tcPr>
                </a:tc>
                <a:tc>
                  <a:txBody>
                    <a:bodyPr/>
                    <a:lstStyle/>
                    <a:p>
                      <a:r>
                        <a:rPr lang="en-GB" sz="1000"/>
                        <a:t>Improves joint health, skin elasticity, and bone strength.</a:t>
                      </a:r>
                    </a:p>
                  </a:txBody>
                  <a:tcPr marL="52023" marR="52023" marT="26011" marB="26011" anchor="ctr">
                    <a:lnL>
                      <a:noFill/>
                    </a:lnL>
                    <a:lnR>
                      <a:noFill/>
                    </a:lnR>
                    <a:lnT>
                      <a:noFill/>
                    </a:lnT>
                    <a:lnB>
                      <a:noFill/>
                    </a:lnB>
                  </a:tcPr>
                </a:tc>
                <a:extLst>
                  <a:ext uri="{0D108BD9-81ED-4DB2-BD59-A6C34878D82A}">
                    <a16:rowId xmlns:a16="http://schemas.microsoft.com/office/drawing/2014/main" val="3449032036"/>
                  </a:ext>
                </a:extLst>
              </a:tr>
              <a:tr h="473459">
                <a:tc>
                  <a:txBody>
                    <a:bodyPr/>
                    <a:lstStyle/>
                    <a:p>
                      <a:r>
                        <a:rPr lang="en-ZA" sz="1000" b="1"/>
                        <a:t>Phytoestrogens</a:t>
                      </a:r>
                      <a:endParaRPr lang="en-ZA" sz="1000"/>
                    </a:p>
                  </a:txBody>
                  <a:tcPr marL="52023" marR="52023" marT="26011" marB="26011" anchor="ctr">
                    <a:lnL>
                      <a:noFill/>
                    </a:lnL>
                    <a:lnR>
                      <a:noFill/>
                    </a:lnR>
                    <a:lnT>
                      <a:noFill/>
                    </a:lnT>
                    <a:lnB>
                      <a:noFill/>
                    </a:lnB>
                  </a:tcPr>
                </a:tc>
                <a:tc>
                  <a:txBody>
                    <a:bodyPr/>
                    <a:lstStyle/>
                    <a:p>
                      <a:r>
                        <a:rPr lang="en-GB" sz="1000"/>
                        <a:t>Mildly mimics estrogen, may ease hot flashes and hormonal symptoms.</a:t>
                      </a:r>
                    </a:p>
                  </a:txBody>
                  <a:tcPr marL="52023" marR="52023" marT="26011" marB="26011" anchor="ctr">
                    <a:lnL>
                      <a:noFill/>
                    </a:lnL>
                    <a:lnR>
                      <a:noFill/>
                    </a:lnR>
                    <a:lnT>
                      <a:noFill/>
                    </a:lnT>
                    <a:lnB>
                      <a:noFill/>
                    </a:lnB>
                  </a:tcPr>
                </a:tc>
                <a:extLst>
                  <a:ext uri="{0D108BD9-81ED-4DB2-BD59-A6C34878D82A}">
                    <a16:rowId xmlns:a16="http://schemas.microsoft.com/office/drawing/2014/main" val="548698336"/>
                  </a:ext>
                </a:extLst>
              </a:tr>
              <a:tr h="473459">
                <a:tc>
                  <a:txBody>
                    <a:bodyPr/>
                    <a:lstStyle/>
                    <a:p>
                      <a:r>
                        <a:rPr lang="en-ZA" sz="1000" b="1"/>
                        <a:t>Ashwagandha</a:t>
                      </a:r>
                      <a:endParaRPr lang="en-ZA" sz="1000"/>
                    </a:p>
                  </a:txBody>
                  <a:tcPr marL="52023" marR="52023" marT="26011" marB="26011" anchor="ctr">
                    <a:lnL>
                      <a:noFill/>
                    </a:lnL>
                    <a:lnR>
                      <a:noFill/>
                    </a:lnR>
                    <a:lnT>
                      <a:noFill/>
                    </a:lnT>
                    <a:lnB>
                      <a:noFill/>
                    </a:lnB>
                  </a:tcPr>
                </a:tc>
                <a:tc>
                  <a:txBody>
                    <a:bodyPr/>
                    <a:lstStyle/>
                    <a:p>
                      <a:r>
                        <a:rPr lang="en-GB" sz="1000"/>
                        <a:t>Helps with stress resilience, better sleep, and cortisol balance.</a:t>
                      </a:r>
                    </a:p>
                  </a:txBody>
                  <a:tcPr marL="52023" marR="52023" marT="26011" marB="26011" anchor="ctr">
                    <a:lnL>
                      <a:noFill/>
                    </a:lnL>
                    <a:lnR>
                      <a:noFill/>
                    </a:lnR>
                    <a:lnT>
                      <a:noFill/>
                    </a:lnT>
                    <a:lnB>
                      <a:noFill/>
                    </a:lnB>
                  </a:tcPr>
                </a:tc>
                <a:extLst>
                  <a:ext uri="{0D108BD9-81ED-4DB2-BD59-A6C34878D82A}">
                    <a16:rowId xmlns:a16="http://schemas.microsoft.com/office/drawing/2014/main" val="2435145383"/>
                  </a:ext>
                </a:extLst>
              </a:tr>
              <a:tr h="473459">
                <a:tc>
                  <a:txBody>
                    <a:bodyPr/>
                    <a:lstStyle/>
                    <a:p>
                      <a:r>
                        <a:rPr lang="en-ZA" sz="1000" b="1"/>
                        <a:t>Black Cohosh</a:t>
                      </a:r>
                      <a:endParaRPr lang="en-ZA" sz="1000"/>
                    </a:p>
                  </a:txBody>
                  <a:tcPr marL="52023" marR="52023" marT="26011" marB="26011" anchor="ctr">
                    <a:lnL>
                      <a:noFill/>
                    </a:lnL>
                    <a:lnR>
                      <a:noFill/>
                    </a:lnR>
                    <a:lnT>
                      <a:noFill/>
                    </a:lnT>
                    <a:lnB>
                      <a:noFill/>
                    </a:lnB>
                  </a:tcPr>
                </a:tc>
                <a:tc>
                  <a:txBody>
                    <a:bodyPr/>
                    <a:lstStyle/>
                    <a:p>
                      <a:r>
                        <a:rPr lang="en-GB" sz="1000" dirty="0"/>
                        <a:t>May relieve hot flashes and mood swings (use cautiously and short-term)</a:t>
                      </a:r>
                    </a:p>
                  </a:txBody>
                  <a:tcPr marL="52023" marR="52023" marT="26011" marB="26011" anchor="ctr">
                    <a:lnL>
                      <a:noFill/>
                    </a:lnL>
                    <a:lnR>
                      <a:noFill/>
                    </a:lnR>
                    <a:lnT>
                      <a:noFill/>
                    </a:lnT>
                    <a:lnB>
                      <a:noFill/>
                    </a:lnB>
                  </a:tcPr>
                </a:tc>
                <a:extLst>
                  <a:ext uri="{0D108BD9-81ED-4DB2-BD59-A6C34878D82A}">
                    <a16:rowId xmlns:a16="http://schemas.microsoft.com/office/drawing/2014/main" val="1123094856"/>
                  </a:ext>
                </a:extLst>
              </a:tr>
            </a:tbl>
          </a:graphicData>
        </a:graphic>
      </p:graphicFrame>
    </p:spTree>
    <p:extLst>
      <p:ext uri="{BB962C8B-B14F-4D97-AF65-F5344CB8AC3E}">
        <p14:creationId xmlns:p14="http://schemas.microsoft.com/office/powerpoint/2010/main" val="29592311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24C44E4-EC76-4C12-AEF7-48AF8AFB753F}"/>
              </a:ext>
            </a:extLst>
          </p:cNvPr>
          <p:cNvSpPr>
            <a:spLocks noGrp="1"/>
          </p:cNvSpPr>
          <p:nvPr>
            <p:ph type="title"/>
          </p:nvPr>
        </p:nvSpPr>
        <p:spPr/>
        <p:txBody>
          <a:bodyPr/>
          <a:lstStyle/>
          <a:p>
            <a:endParaRPr lang="en-ZA"/>
          </a:p>
        </p:txBody>
      </p:sp>
      <p:pic>
        <p:nvPicPr>
          <p:cNvPr id="6148" name="Picture 4">
            <a:extLst>
              <a:ext uri="{FF2B5EF4-FFF2-40B4-BE49-F238E27FC236}">
                <a16:creationId xmlns:a16="http://schemas.microsoft.com/office/drawing/2014/main" id="{E056F7E5-2738-4D80-9486-914A37F5E4C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20951" y="614999"/>
            <a:ext cx="5799537" cy="5799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13679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59D436-C82E-43E0-8A01-53DF9CED6032}">
  <ds:schemaRefs>
    <ds:schemaRef ds:uri="http://schemas.microsoft.com/sharepoint/v3/contenttype/forms"/>
  </ds:schemaRefs>
</ds:datastoreItem>
</file>

<file path=customXml/itemProps2.xml><?xml version="1.0" encoding="utf-8"?>
<ds:datastoreItem xmlns:ds="http://schemas.openxmlformats.org/officeDocument/2006/customXml" ds:itemID="{946BCBFB-BBC7-42F1-95CD-058E172363A0}">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F91CDEB-92ED-41DC-BF33-2916A76876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TM02900720[[fn=Integral]]</Template>
  <TotalTime>83</TotalTime>
  <Words>2238</Words>
  <Application>Microsoft Office PowerPoint</Application>
  <PresentationFormat>Widescreen</PresentationFormat>
  <Paragraphs>170</Paragraphs>
  <Slides>18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Avenir Next LT Pro</vt:lpstr>
      <vt:lpstr>Avenir Next LT Pro Light</vt:lpstr>
      <vt:lpstr>Calibri</vt:lpstr>
      <vt:lpstr>Garamond</vt:lpstr>
      <vt:lpstr>SavonVTI</vt:lpstr>
      <vt:lpstr>WOMEN IN ARCHERY</vt:lpstr>
      <vt:lpstr>Post-mastectomy: Physical challenges:</vt:lpstr>
      <vt:lpstr>Post mastectomy challenges:</vt:lpstr>
      <vt:lpstr>Post mastectomy challenges:</vt:lpstr>
      <vt:lpstr>Adaptations and support:</vt:lpstr>
      <vt:lpstr>Technique modification post mastectomy:</vt:lpstr>
      <vt:lpstr>Methods to release facia post mastectomy:</vt:lpstr>
      <vt:lpstr>Menopause:</vt:lpstr>
      <vt:lpstr>Menopause and sports performance:</vt:lpstr>
      <vt:lpstr>(cont)</vt:lpstr>
      <vt:lpstr>Maintaining a healthy weight during menopause:</vt:lpstr>
      <vt:lpstr>Cortisol levels in menopause:</vt:lpstr>
      <vt:lpstr>(cont)</vt:lpstr>
      <vt:lpstr>Treatment options in menopause:</vt:lpstr>
      <vt:lpstr>Gut health is super important during menopause because hormone changes (especially lower estrogen) can really shift your gut bacteria, digestion speed, and even immune health. </vt:lpstr>
      <vt:lpstr>Strength training in menopause is important for building strength, protecting bone health, maintaining muscle mass, and protecting joints. </vt:lpstr>
      <vt:lpstr>Helpful supplements in menopause: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WOMEN IN ARCHERY</dc:title>
  <dc:creator>Dr M Naude</dc:creator>
  <cp:lastModifiedBy>Dr M Naude</cp:lastModifiedBy>
  <cp:revision>9</cp:revision>
  <dcterms:created xsi:type="dcterms:W3CDTF">2025-04-27T08:20:36Z</dcterms:created>
  <dcterms:modified xsi:type="dcterms:W3CDTF">2025-04-27T09:44:30Z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